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6" r:id="rId2"/>
    <p:sldId id="313" r:id="rId3"/>
    <p:sldId id="314" r:id="rId4"/>
    <p:sldId id="848" r:id="rId5"/>
    <p:sldId id="678" r:id="rId6"/>
    <p:sldId id="679" r:id="rId7"/>
    <p:sldId id="680" r:id="rId8"/>
    <p:sldId id="681" r:id="rId9"/>
    <p:sldId id="683" r:id="rId10"/>
    <p:sldId id="682" r:id="rId11"/>
    <p:sldId id="684" r:id="rId12"/>
    <p:sldId id="685" r:id="rId13"/>
    <p:sldId id="686" r:id="rId14"/>
    <p:sldId id="688" r:id="rId15"/>
    <p:sldId id="687" r:id="rId16"/>
    <p:sldId id="689" r:id="rId17"/>
    <p:sldId id="690" r:id="rId18"/>
    <p:sldId id="691" r:id="rId19"/>
    <p:sldId id="692" r:id="rId20"/>
    <p:sldId id="693" r:id="rId21"/>
    <p:sldId id="694" r:id="rId22"/>
    <p:sldId id="695" r:id="rId23"/>
    <p:sldId id="696" r:id="rId24"/>
    <p:sldId id="697" r:id="rId25"/>
    <p:sldId id="698" r:id="rId26"/>
    <p:sldId id="699" r:id="rId27"/>
    <p:sldId id="700" r:id="rId28"/>
    <p:sldId id="701" r:id="rId29"/>
    <p:sldId id="702" r:id="rId30"/>
    <p:sldId id="703" r:id="rId31"/>
    <p:sldId id="704" r:id="rId32"/>
    <p:sldId id="705" r:id="rId33"/>
    <p:sldId id="706" r:id="rId34"/>
    <p:sldId id="707" r:id="rId35"/>
    <p:sldId id="708" r:id="rId36"/>
    <p:sldId id="274" r:id="rId37"/>
    <p:sldId id="298" r:id="rId38"/>
    <p:sldId id="297"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32" y="71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3/20/2024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1719016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3/20/2024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3/20/2024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3/20/2024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3/20/2024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3/20/2024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3/20/2024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3/20/2024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3/20/2024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3/20/2024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COMP 4500</a:t>
            </a:r>
            <a:endParaRPr lang="en-US" dirty="0"/>
          </a:p>
        </p:txBody>
      </p:sp>
      <p:sp>
        <p:nvSpPr>
          <p:cNvPr id="3" name="Subtitle 2"/>
          <p:cNvSpPr>
            <a:spLocks noGrp="1"/>
          </p:cNvSpPr>
          <p:nvPr>
            <p:ph type="subTitle" idx="1"/>
          </p:nvPr>
        </p:nvSpPr>
        <p:spPr/>
        <p:txBody>
          <a:bodyPr/>
          <a:lstStyle/>
          <a:p>
            <a:r>
              <a:rPr lang="en-US" dirty="0"/>
              <a:t>Week 10 - Friday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happens when you need to solve an NP-complete problem?</a:t>
            </a:r>
          </a:p>
        </p:txBody>
      </p:sp>
      <p:sp>
        <p:nvSpPr>
          <p:cNvPr id="3" name="Content Placeholder 2"/>
          <p:cNvSpPr>
            <a:spLocks noGrp="1"/>
          </p:cNvSpPr>
          <p:nvPr>
            <p:ph idx="1"/>
          </p:nvPr>
        </p:nvSpPr>
        <p:spPr/>
        <p:txBody>
          <a:bodyPr>
            <a:normAutofit/>
          </a:bodyPr>
          <a:lstStyle/>
          <a:p>
            <a:r>
              <a:rPr lang="en-US" dirty="0"/>
              <a:t>Sometimes, very small instances or very constrained instances of NP-complete problems are solvable</a:t>
            </a:r>
          </a:p>
          <a:p>
            <a:r>
              <a:rPr lang="en-US" dirty="0"/>
              <a:t>Otherwise, we believe that NP-complete problems are computationally infeasible to solve, even though we can't prove it</a:t>
            </a:r>
          </a:p>
          <a:p>
            <a:r>
              <a:rPr lang="en-US" dirty="0"/>
              <a:t>Why look for an efficient algorithm for a problem when no one can find an efficient one for all these famous problems?</a:t>
            </a:r>
          </a:p>
        </p:txBody>
      </p:sp>
    </p:spTree>
    <p:extLst>
      <p:ext uri="{BB962C8B-B14F-4D97-AF65-F5344CB8AC3E}">
        <p14:creationId xmlns:p14="http://schemas.microsoft.com/office/powerpoint/2010/main" val="1993913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enter image description he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2505" y="1004600"/>
            <a:ext cx="8226989" cy="5015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3817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enter image description he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8300" y="499936"/>
            <a:ext cx="8915400" cy="5858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2777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Three-Sentence Summary of Polynomial-Time Reductions</a:t>
            </a:r>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503149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Polynomial-Time Reductions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4811976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Characterizing hardness</a:t>
            </a:r>
          </a:p>
        </p:txBody>
      </p:sp>
      <p:sp>
        <p:nvSpPr>
          <p:cNvPr id="3" name="Content Placeholder 2"/>
          <p:cNvSpPr>
            <a:spLocks noGrp="1"/>
          </p:cNvSpPr>
          <p:nvPr>
            <p:ph idx="1"/>
          </p:nvPr>
        </p:nvSpPr>
        <p:spPr/>
        <p:txBody>
          <a:bodyPr/>
          <a:lstStyle/>
          <a:p>
            <a:r>
              <a:rPr lang="en-US" dirty="0"/>
              <a:t>How can we compare the hardness of problems?</a:t>
            </a:r>
          </a:p>
          <a:p>
            <a:r>
              <a:rPr lang="en-US" dirty="0"/>
              <a:t>How are we able to say that NP-complete problems are all the same level of hardness?</a:t>
            </a:r>
          </a:p>
          <a:p>
            <a:r>
              <a:rPr lang="en-US" dirty="0"/>
              <a:t>We want a formal way to describe that problem </a:t>
            </a:r>
            <a:r>
              <a:rPr lang="en-US" b="1" i="1" dirty="0"/>
              <a:t>X</a:t>
            </a:r>
            <a:r>
              <a:rPr lang="en-US" dirty="0"/>
              <a:t> is at least as hard as problem </a:t>
            </a:r>
            <a:r>
              <a:rPr lang="en-US" b="1" i="1" dirty="0"/>
              <a:t>Y</a:t>
            </a:r>
          </a:p>
          <a:p>
            <a:r>
              <a:rPr lang="en-US" dirty="0"/>
              <a:t>The tool we use to argue that </a:t>
            </a:r>
            <a:r>
              <a:rPr lang="en-US" b="1" i="1" dirty="0"/>
              <a:t>X</a:t>
            </a:r>
            <a:r>
              <a:rPr lang="en-US" dirty="0"/>
              <a:t> is at least as hard as </a:t>
            </a:r>
            <a:r>
              <a:rPr lang="en-US" b="1" i="1" dirty="0"/>
              <a:t>Y</a:t>
            </a:r>
            <a:r>
              <a:rPr lang="en-US" dirty="0"/>
              <a:t> is called a </a:t>
            </a:r>
            <a:r>
              <a:rPr lang="en-US" b="1" dirty="0"/>
              <a:t>reduction</a:t>
            </a:r>
          </a:p>
          <a:p>
            <a:endParaRPr lang="en-US" b="1" i="1" dirty="0"/>
          </a:p>
        </p:txBody>
      </p:sp>
    </p:spTree>
    <p:extLst>
      <p:ext uri="{BB962C8B-B14F-4D97-AF65-F5344CB8AC3E}">
        <p14:creationId xmlns:p14="http://schemas.microsoft.com/office/powerpoint/2010/main" val="1700522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Reductions</a:t>
            </a:r>
          </a:p>
        </p:txBody>
      </p:sp>
      <p:sp>
        <p:nvSpPr>
          <p:cNvPr id="3" name="Content Placeholder 2"/>
          <p:cNvSpPr>
            <a:spLocks noGrp="1"/>
          </p:cNvSpPr>
          <p:nvPr>
            <p:ph idx="1"/>
          </p:nvPr>
        </p:nvSpPr>
        <p:spPr/>
        <p:txBody>
          <a:bodyPr>
            <a:normAutofit/>
          </a:bodyPr>
          <a:lstStyle/>
          <a:p>
            <a:r>
              <a:rPr lang="en-US" dirty="0"/>
              <a:t>We imagine that we have a black box that can solve problem </a:t>
            </a:r>
            <a:r>
              <a:rPr lang="en-US" b="1" i="1" dirty="0"/>
              <a:t>X</a:t>
            </a:r>
            <a:r>
              <a:rPr lang="en-US" dirty="0"/>
              <a:t> instantly</a:t>
            </a:r>
          </a:p>
          <a:p>
            <a:r>
              <a:rPr lang="en-US" dirty="0"/>
              <a:t>Can any instance of problem </a:t>
            </a:r>
            <a:r>
              <a:rPr lang="en-US" b="1" i="1" dirty="0"/>
              <a:t>Y</a:t>
            </a:r>
            <a:r>
              <a:rPr lang="en-US" dirty="0"/>
              <a:t> be solved by doing polynomial work to format the input for </a:t>
            </a:r>
            <a:r>
              <a:rPr lang="en-US" b="1" i="1" dirty="0"/>
              <a:t>Y</a:t>
            </a:r>
            <a:r>
              <a:rPr lang="en-US" dirty="0"/>
              <a:t> into input for </a:t>
            </a:r>
            <a:r>
              <a:rPr lang="en-US" b="1" i="1" dirty="0"/>
              <a:t>X</a:t>
            </a:r>
            <a:r>
              <a:rPr lang="en-US" dirty="0"/>
              <a:t> followed by a polynomial number of calls to the black box that solves </a:t>
            </a:r>
            <a:r>
              <a:rPr lang="en-US" b="1" i="1" dirty="0"/>
              <a:t>X</a:t>
            </a:r>
            <a:r>
              <a:rPr lang="en-US" dirty="0"/>
              <a:t>?</a:t>
            </a:r>
          </a:p>
          <a:p>
            <a:r>
              <a:rPr lang="en-US" dirty="0"/>
              <a:t>If the answer is </a:t>
            </a:r>
            <a:r>
              <a:rPr lang="en-US" b="1" dirty="0"/>
              <a:t>yes</a:t>
            </a:r>
            <a:r>
              <a:rPr lang="en-US" dirty="0"/>
              <a:t>, we write </a:t>
            </a:r>
            <a:r>
              <a:rPr lang="en-US" b="1" i="1" dirty="0"/>
              <a:t>Y</a:t>
            </a:r>
            <a:r>
              <a:rPr lang="en-US" dirty="0"/>
              <a:t> ≤</a:t>
            </a:r>
            <a:r>
              <a:rPr lang="en-US" i="1" baseline="-25000" dirty="0"/>
              <a:t>P</a:t>
            </a:r>
            <a:r>
              <a:rPr lang="en-US" dirty="0"/>
              <a:t> </a:t>
            </a:r>
            <a:r>
              <a:rPr lang="en-US" b="1" i="1" dirty="0"/>
              <a:t>X</a:t>
            </a:r>
            <a:r>
              <a:rPr lang="en-US" dirty="0"/>
              <a:t> and say that </a:t>
            </a:r>
            <a:r>
              <a:rPr lang="en-US" b="1" i="1" dirty="0"/>
              <a:t>Y</a:t>
            </a:r>
            <a:r>
              <a:rPr lang="en-US" dirty="0"/>
              <a:t> is polynomial-time reducible to </a:t>
            </a:r>
            <a:r>
              <a:rPr lang="en-US" b="1" i="1" dirty="0"/>
              <a:t>X</a:t>
            </a:r>
          </a:p>
        </p:txBody>
      </p:sp>
    </p:spTree>
    <p:extLst>
      <p:ext uri="{BB962C8B-B14F-4D97-AF65-F5344CB8AC3E}">
        <p14:creationId xmlns:p14="http://schemas.microsoft.com/office/powerpoint/2010/main" val="221179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are reductions useful?</a:t>
            </a:r>
          </a:p>
        </p:txBody>
      </p:sp>
      <p:sp>
        <p:nvSpPr>
          <p:cNvPr id="3" name="Content Placeholder 2"/>
          <p:cNvSpPr>
            <a:spLocks noGrp="1"/>
          </p:cNvSpPr>
          <p:nvPr>
            <p:ph idx="1"/>
          </p:nvPr>
        </p:nvSpPr>
        <p:spPr/>
        <p:txBody>
          <a:bodyPr>
            <a:normAutofit/>
          </a:bodyPr>
          <a:lstStyle/>
          <a:p>
            <a:r>
              <a:rPr lang="en-US" dirty="0"/>
              <a:t>Imagine that there is a polynomial-time algorithm to solve </a:t>
            </a:r>
            <a:r>
              <a:rPr lang="en-US" b="1" i="1" dirty="0"/>
              <a:t>X</a:t>
            </a:r>
          </a:p>
          <a:p>
            <a:r>
              <a:rPr lang="en-US" dirty="0"/>
              <a:t>We can solve </a:t>
            </a:r>
            <a:r>
              <a:rPr lang="en-US" b="1" i="1" dirty="0"/>
              <a:t>Y</a:t>
            </a:r>
            <a:r>
              <a:rPr lang="en-US" dirty="0"/>
              <a:t> with a polynomial prep time plus polynomial calls to </a:t>
            </a:r>
            <a:r>
              <a:rPr lang="en-US" b="1" i="1" dirty="0"/>
              <a:t>X</a:t>
            </a:r>
          </a:p>
          <a:p>
            <a:r>
              <a:rPr lang="en-US" dirty="0"/>
              <a:t>That means that </a:t>
            </a:r>
            <a:r>
              <a:rPr lang="en-US" b="1" i="1" dirty="0"/>
              <a:t>Y</a:t>
            </a:r>
            <a:r>
              <a:rPr lang="en-US" dirty="0"/>
              <a:t> can be solved with polynomial work plus polynomial work times polynomial work</a:t>
            </a:r>
          </a:p>
          <a:p>
            <a:pPr lvl="1"/>
            <a:r>
              <a:rPr lang="en-US" dirty="0"/>
              <a:t>Thus, </a:t>
            </a:r>
            <a:r>
              <a:rPr lang="en-US" b="1" i="1" dirty="0"/>
              <a:t>Y</a:t>
            </a:r>
            <a:r>
              <a:rPr lang="en-US" dirty="0"/>
              <a:t> can also be solved in polynomial time</a:t>
            </a:r>
          </a:p>
          <a:p>
            <a:r>
              <a:rPr lang="en-US" dirty="0"/>
              <a:t>Formally:</a:t>
            </a:r>
          </a:p>
          <a:p>
            <a:pPr lvl="1"/>
            <a:r>
              <a:rPr lang="en-US" dirty="0"/>
              <a:t>Suppose  </a:t>
            </a:r>
            <a:r>
              <a:rPr lang="en-US" b="1" i="1" dirty="0"/>
              <a:t>Y</a:t>
            </a:r>
            <a:r>
              <a:rPr lang="en-US" dirty="0"/>
              <a:t> ≤</a:t>
            </a:r>
            <a:r>
              <a:rPr lang="en-US" i="1" baseline="-25000" dirty="0"/>
              <a:t>P</a:t>
            </a:r>
            <a:r>
              <a:rPr lang="en-US" dirty="0"/>
              <a:t> </a:t>
            </a:r>
            <a:r>
              <a:rPr lang="en-US" b="1" i="1" dirty="0"/>
              <a:t>X</a:t>
            </a:r>
            <a:r>
              <a:rPr lang="en-US" dirty="0"/>
              <a:t>. If </a:t>
            </a:r>
            <a:r>
              <a:rPr lang="en-US" b="1" i="1" dirty="0"/>
              <a:t>X</a:t>
            </a:r>
            <a:r>
              <a:rPr lang="en-US" dirty="0"/>
              <a:t> can be solved in polynomial time, then </a:t>
            </a:r>
            <a:r>
              <a:rPr lang="en-US" b="1" i="1" dirty="0"/>
              <a:t>Y</a:t>
            </a:r>
            <a:r>
              <a:rPr lang="en-US" dirty="0"/>
              <a:t> can be solved in polynomial time.</a:t>
            </a:r>
          </a:p>
        </p:txBody>
      </p:sp>
    </p:spTree>
    <p:extLst>
      <p:ext uri="{BB962C8B-B14F-4D97-AF65-F5344CB8AC3E}">
        <p14:creationId xmlns:p14="http://schemas.microsoft.com/office/powerpoint/2010/main" val="1326956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the other direction?</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92500" lnSpcReduction="10000"/>
              </a:bodyPr>
              <a:lstStyle/>
              <a:p>
                <a:r>
                  <a:rPr lang="en-US" dirty="0"/>
                  <a:t>We didn't really study logic in this class</a:t>
                </a:r>
              </a:p>
              <a:p>
                <a:pPr lvl="1"/>
                <a:r>
                  <a:rPr lang="en-US" dirty="0"/>
                  <a:t>Since we assumed you got everything you needed in MATH 1230 and COMP 2230</a:t>
                </a:r>
              </a:p>
              <a:p>
                <a:r>
                  <a:rPr lang="en-US" dirty="0"/>
                  <a:t>If you have an implication </a:t>
                </a:r>
                <a:r>
                  <a:rPr lang="en-US" b="1" i="1" dirty="0"/>
                  <a:t>p</a:t>
                </a:r>
                <a:r>
                  <a:rPr lang="en-US"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t> </a:t>
                </a:r>
                <a:r>
                  <a:rPr lang="en-US" b="1" i="1" dirty="0"/>
                  <a:t>q</a:t>
                </a:r>
                <a:r>
                  <a:rPr lang="en-US" dirty="0"/>
                  <a:t> that is true, its </a:t>
                </a:r>
                <a:r>
                  <a:rPr lang="en-US" b="1" dirty="0"/>
                  <a:t>contrapositive</a:t>
                </a:r>
                <a:r>
                  <a:rPr lang="en-US" dirty="0"/>
                  <a:t> ~</a:t>
                </a:r>
                <a:r>
                  <a:rPr lang="en-US" b="1" i="1" dirty="0"/>
                  <a:t>q</a:t>
                </a:r>
                <a:r>
                  <a:rPr lang="en-US" dirty="0"/>
                  <a:t> </a:t>
                </a:r>
                <a14:m>
                  <m:oMath xmlns:m="http://schemas.openxmlformats.org/officeDocument/2006/math">
                    <m:r>
                      <a:rPr lang="en-US" i="1">
                        <a:latin typeface="Cambria Math" panose="02040503050406030204" pitchFamily="18" charset="0"/>
                        <a:ea typeface="Cambria Math" panose="02040503050406030204" pitchFamily="18" charset="0"/>
                      </a:rPr>
                      <m:t>→</m:t>
                    </m:r>
                  </m:oMath>
                </a14:m>
                <a:r>
                  <a:rPr lang="en-US" dirty="0"/>
                  <a:t> ~</a:t>
                </a:r>
                <a:r>
                  <a:rPr lang="en-US" b="1" i="1" dirty="0"/>
                  <a:t>p</a:t>
                </a:r>
                <a:r>
                  <a:rPr lang="en-US" dirty="0"/>
                  <a:t> is also true </a:t>
                </a:r>
              </a:p>
              <a:p>
                <a:r>
                  <a:rPr lang="en-US" dirty="0"/>
                  <a:t>Implication:</a:t>
                </a:r>
              </a:p>
              <a:p>
                <a:pPr lvl="1"/>
                <a:r>
                  <a:rPr lang="en-US" dirty="0"/>
                  <a:t>Suppose  </a:t>
                </a:r>
                <a:r>
                  <a:rPr lang="en-US" b="1" i="1" dirty="0"/>
                  <a:t>Y</a:t>
                </a:r>
                <a:r>
                  <a:rPr lang="en-US" dirty="0"/>
                  <a:t> ≤</a:t>
                </a:r>
                <a:r>
                  <a:rPr lang="en-US" i="1" baseline="-25000" dirty="0"/>
                  <a:t>P</a:t>
                </a:r>
                <a:r>
                  <a:rPr lang="en-US" dirty="0"/>
                  <a:t> </a:t>
                </a:r>
                <a:r>
                  <a:rPr lang="en-US" b="1" i="1" dirty="0"/>
                  <a:t>X</a:t>
                </a:r>
                <a:r>
                  <a:rPr lang="en-US" dirty="0"/>
                  <a:t>. If </a:t>
                </a:r>
                <a:r>
                  <a:rPr lang="en-US" b="1" i="1" dirty="0"/>
                  <a:t>X</a:t>
                </a:r>
                <a:r>
                  <a:rPr lang="en-US" dirty="0"/>
                  <a:t> can be solved in polynomial time, then </a:t>
                </a:r>
                <a:r>
                  <a:rPr lang="en-US" b="1" i="1" dirty="0"/>
                  <a:t>Y</a:t>
                </a:r>
                <a:r>
                  <a:rPr lang="en-US" dirty="0"/>
                  <a:t> can be solved in polynomial time.</a:t>
                </a:r>
              </a:p>
              <a:p>
                <a:r>
                  <a:rPr lang="en-US" dirty="0"/>
                  <a:t>Contrapositive:</a:t>
                </a:r>
              </a:p>
              <a:p>
                <a:pPr lvl="1"/>
                <a:r>
                  <a:rPr lang="en-US" dirty="0"/>
                  <a:t>Suppose  </a:t>
                </a:r>
                <a:r>
                  <a:rPr lang="en-US" b="1" i="1" dirty="0"/>
                  <a:t>Y</a:t>
                </a:r>
                <a:r>
                  <a:rPr lang="en-US" dirty="0"/>
                  <a:t> ≤</a:t>
                </a:r>
                <a:r>
                  <a:rPr lang="en-US" i="1" baseline="-25000" dirty="0"/>
                  <a:t>P</a:t>
                </a:r>
                <a:r>
                  <a:rPr lang="en-US" dirty="0"/>
                  <a:t> </a:t>
                </a:r>
                <a:r>
                  <a:rPr lang="en-US" b="1" i="1" dirty="0"/>
                  <a:t>X</a:t>
                </a:r>
                <a:r>
                  <a:rPr lang="en-US" dirty="0"/>
                  <a:t>. If </a:t>
                </a:r>
                <a:r>
                  <a:rPr lang="en-US" b="1" i="1" dirty="0"/>
                  <a:t>Y</a:t>
                </a:r>
                <a:r>
                  <a:rPr lang="en-US" dirty="0"/>
                  <a:t> cannot be solved in polynomial time, then </a:t>
                </a:r>
                <a:r>
                  <a:rPr lang="en-US" b="1" i="1" dirty="0"/>
                  <a:t>X</a:t>
                </a:r>
                <a:r>
                  <a:rPr lang="en-US" dirty="0"/>
                  <a:t> cannot be solved in polynomial time.</a:t>
                </a: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1581" b="-2240"/>
                </a:stretch>
              </a:blipFill>
            </p:spPr>
            <p:txBody>
              <a:bodyPr/>
              <a:lstStyle/>
              <a:p>
                <a:r>
                  <a:rPr lang="en-US">
                    <a:noFill/>
                  </a:rPr>
                  <a:t> </a:t>
                </a:r>
              </a:p>
            </p:txBody>
          </p:sp>
        </mc:Fallback>
      </mc:AlternateContent>
    </p:spTree>
    <p:extLst>
      <p:ext uri="{BB962C8B-B14F-4D97-AF65-F5344CB8AC3E}">
        <p14:creationId xmlns:p14="http://schemas.microsoft.com/office/powerpoint/2010/main" val="751849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house of cards</a:t>
            </a:r>
          </a:p>
        </p:txBody>
      </p:sp>
      <p:sp>
        <p:nvSpPr>
          <p:cNvPr id="3" name="Content Placeholder 2"/>
          <p:cNvSpPr>
            <a:spLocks noGrp="1"/>
          </p:cNvSpPr>
          <p:nvPr>
            <p:ph idx="1"/>
          </p:nvPr>
        </p:nvSpPr>
        <p:spPr/>
        <p:txBody>
          <a:bodyPr/>
          <a:lstStyle/>
          <a:p>
            <a:r>
              <a:rPr lang="en-US" dirty="0"/>
              <a:t>Reductions are not one tool in our arsenal…</a:t>
            </a:r>
          </a:p>
          <a:p>
            <a:pPr lvl="1"/>
            <a:r>
              <a:rPr lang="en-US" dirty="0"/>
              <a:t>They're pretty much our </a:t>
            </a:r>
            <a:r>
              <a:rPr lang="en-US" b="1" dirty="0"/>
              <a:t>only</a:t>
            </a:r>
            <a:r>
              <a:rPr lang="en-US" dirty="0"/>
              <a:t> tool for comparing the difficulty of problems</a:t>
            </a:r>
          </a:p>
          <a:p>
            <a:r>
              <a:rPr lang="en-US" dirty="0"/>
              <a:t>If you can solve a problem with a polynomial-time algorithm, you know it's polynomial</a:t>
            </a:r>
          </a:p>
          <a:p>
            <a:r>
              <a:rPr lang="en-US" dirty="0"/>
              <a:t>For NP-complete problems (and even some higher classes), we have no way of being sure</a:t>
            </a:r>
          </a:p>
          <a:p>
            <a:r>
              <a:rPr lang="en-US" dirty="0"/>
              <a:t>All we can do is say that one problem is at least as hard as another</a:t>
            </a:r>
          </a:p>
        </p:txBody>
      </p:sp>
    </p:spTree>
    <p:extLst>
      <p:ext uri="{BB962C8B-B14F-4D97-AF65-F5344CB8AC3E}">
        <p14:creationId xmlns:p14="http://schemas.microsoft.com/office/powerpoint/2010/main" val="2771573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Bipartite matching</a:t>
            </a:r>
          </a:p>
          <a:p>
            <a:endParaRPr lang="en-US" dirty="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latinLnBrk="0" hangingPunct="1"/>
            <a:r>
              <a:rPr lang="en-US" dirty="0"/>
              <a:t>Independent set</a:t>
            </a:r>
          </a:p>
        </p:txBody>
      </p:sp>
      <p:sp>
        <p:nvSpPr>
          <p:cNvPr id="3" name="Content Placeholder 2"/>
          <p:cNvSpPr>
            <a:spLocks noGrp="1"/>
          </p:cNvSpPr>
          <p:nvPr>
            <p:ph idx="1"/>
          </p:nvPr>
        </p:nvSpPr>
        <p:spPr/>
        <p:txBody>
          <a:bodyPr>
            <a:normAutofit/>
          </a:bodyPr>
          <a:lstStyle/>
          <a:p>
            <a:r>
              <a:rPr lang="en-US" dirty="0"/>
              <a:t>Recall the independent set graph problem</a:t>
            </a:r>
          </a:p>
          <a:p>
            <a:r>
              <a:rPr lang="en-US" dirty="0"/>
              <a:t>Given an undirected graph, find the </a:t>
            </a:r>
            <a:r>
              <a:rPr lang="en-US"/>
              <a:t>largest collection </a:t>
            </a:r>
            <a:r>
              <a:rPr lang="en-US" dirty="0"/>
              <a:t>of nodes that are not connected to each other</a:t>
            </a:r>
          </a:p>
          <a:p>
            <a:r>
              <a:rPr lang="en-US" dirty="0"/>
              <a:t>Practical application:</a:t>
            </a:r>
          </a:p>
          <a:p>
            <a:pPr lvl="1"/>
            <a:r>
              <a:rPr lang="en-US" dirty="0"/>
              <a:t>Nodes represent friends of yours</a:t>
            </a:r>
          </a:p>
          <a:p>
            <a:pPr lvl="1"/>
            <a:r>
              <a:rPr lang="en-US" dirty="0"/>
              <a:t>An edge between those two nodes means they hate each other</a:t>
            </a:r>
          </a:p>
          <a:p>
            <a:pPr lvl="1"/>
            <a:r>
              <a:rPr lang="en-US" dirty="0"/>
              <a:t>What's the largest group of friends you could invite to a party if you don't want any to hate each other?</a:t>
            </a:r>
          </a:p>
        </p:txBody>
      </p:sp>
    </p:spTree>
    <p:extLst>
      <p:ext uri="{BB962C8B-B14F-4D97-AF65-F5344CB8AC3E}">
        <p14:creationId xmlns:p14="http://schemas.microsoft.com/office/powerpoint/2010/main" val="819176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Independent set example</a:t>
            </a:r>
          </a:p>
        </p:txBody>
      </p:sp>
      <p:sp>
        <p:nvSpPr>
          <p:cNvPr id="4" name="Oval 3"/>
          <p:cNvSpPr/>
          <p:nvPr/>
        </p:nvSpPr>
        <p:spPr>
          <a:xfrm>
            <a:off x="3200400" y="2116328"/>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7" name="Oval 6"/>
          <p:cNvSpPr/>
          <p:nvPr/>
        </p:nvSpPr>
        <p:spPr>
          <a:xfrm>
            <a:off x="4648200" y="3438652"/>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sp>
        <p:nvSpPr>
          <p:cNvPr id="8" name="Oval 7"/>
          <p:cNvSpPr/>
          <p:nvPr/>
        </p:nvSpPr>
        <p:spPr>
          <a:xfrm>
            <a:off x="5829300" y="2116328"/>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9" name="Oval 8"/>
          <p:cNvSpPr/>
          <p:nvPr/>
        </p:nvSpPr>
        <p:spPr>
          <a:xfrm>
            <a:off x="6667500" y="3716528"/>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10" name="Oval 9"/>
          <p:cNvSpPr/>
          <p:nvPr/>
        </p:nvSpPr>
        <p:spPr>
          <a:xfrm>
            <a:off x="2832100" y="3819652"/>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1" name="Oval 10"/>
          <p:cNvSpPr/>
          <p:nvPr/>
        </p:nvSpPr>
        <p:spPr>
          <a:xfrm>
            <a:off x="4800600" y="5638800"/>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2" name="Oval 11"/>
          <p:cNvSpPr/>
          <p:nvPr/>
        </p:nvSpPr>
        <p:spPr>
          <a:xfrm>
            <a:off x="7772400" y="4935728"/>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13" name="Oval 12"/>
          <p:cNvSpPr/>
          <p:nvPr/>
        </p:nvSpPr>
        <p:spPr>
          <a:xfrm>
            <a:off x="8153400" y="2192528"/>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15" name="Straight Connector 14"/>
          <p:cNvCxnSpPr>
            <a:stCxn id="4" idx="5"/>
            <a:endCxn id="7" idx="1"/>
          </p:cNvCxnSpPr>
          <p:nvPr/>
        </p:nvCxnSpPr>
        <p:spPr>
          <a:xfrm>
            <a:off x="3850808" y="2766736"/>
            <a:ext cx="908984" cy="7835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4" idx="6"/>
            <a:endCxn id="8" idx="2"/>
          </p:cNvCxnSpPr>
          <p:nvPr/>
        </p:nvCxnSpPr>
        <p:spPr>
          <a:xfrm>
            <a:off x="3962400" y="2497328"/>
            <a:ext cx="18669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4" idx="4"/>
            <a:endCxn id="10" idx="0"/>
          </p:cNvCxnSpPr>
          <p:nvPr/>
        </p:nvCxnSpPr>
        <p:spPr>
          <a:xfrm flipH="1">
            <a:off x="3213100" y="2878328"/>
            <a:ext cx="368300" cy="9413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0" idx="5"/>
            <a:endCxn id="11" idx="1"/>
          </p:cNvCxnSpPr>
          <p:nvPr/>
        </p:nvCxnSpPr>
        <p:spPr>
          <a:xfrm>
            <a:off x="3482508" y="4470060"/>
            <a:ext cx="1429684" cy="12803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3" idx="3"/>
            <a:endCxn id="9" idx="7"/>
          </p:cNvCxnSpPr>
          <p:nvPr/>
        </p:nvCxnSpPr>
        <p:spPr>
          <a:xfrm flipH="1">
            <a:off x="7317908" y="2842936"/>
            <a:ext cx="947084" cy="98518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7" idx="4"/>
            <a:endCxn id="11" idx="0"/>
          </p:cNvCxnSpPr>
          <p:nvPr/>
        </p:nvCxnSpPr>
        <p:spPr>
          <a:xfrm>
            <a:off x="5029200" y="4200652"/>
            <a:ext cx="152400" cy="143814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7" idx="5"/>
            <a:endCxn id="12" idx="2"/>
          </p:cNvCxnSpPr>
          <p:nvPr/>
        </p:nvCxnSpPr>
        <p:spPr>
          <a:xfrm>
            <a:off x="5298608" y="4089060"/>
            <a:ext cx="2473792" cy="122766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7" idx="6"/>
            <a:endCxn id="9" idx="2"/>
          </p:cNvCxnSpPr>
          <p:nvPr/>
        </p:nvCxnSpPr>
        <p:spPr>
          <a:xfrm>
            <a:off x="5410200" y="3819652"/>
            <a:ext cx="1257300" cy="27787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8" idx="6"/>
            <a:endCxn id="13" idx="2"/>
          </p:cNvCxnSpPr>
          <p:nvPr/>
        </p:nvCxnSpPr>
        <p:spPr>
          <a:xfrm>
            <a:off x="6591300" y="2497328"/>
            <a:ext cx="1562100" cy="762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7" idx="7"/>
            <a:endCxn id="8" idx="3"/>
          </p:cNvCxnSpPr>
          <p:nvPr/>
        </p:nvCxnSpPr>
        <p:spPr>
          <a:xfrm flipV="1">
            <a:off x="5298608" y="2766736"/>
            <a:ext cx="642284" cy="783508"/>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75335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Hardness of independent set</a:t>
            </a:r>
          </a:p>
        </p:txBody>
      </p:sp>
      <p:sp>
        <p:nvSpPr>
          <p:cNvPr id="3" name="Content Placeholder 2"/>
          <p:cNvSpPr>
            <a:spLocks noGrp="1"/>
          </p:cNvSpPr>
          <p:nvPr>
            <p:ph idx="1"/>
          </p:nvPr>
        </p:nvSpPr>
        <p:spPr/>
        <p:txBody>
          <a:bodyPr>
            <a:normAutofit/>
          </a:bodyPr>
          <a:lstStyle/>
          <a:p>
            <a:r>
              <a:rPr lang="en-US" dirty="0"/>
              <a:t>Independent set is an NP-complete problem</a:t>
            </a:r>
          </a:p>
          <a:p>
            <a:r>
              <a:rPr lang="en-US" dirty="0"/>
              <a:t>We don't know a polynomial-time algorithm for it, but we don't know how to prove that there isn't one</a:t>
            </a:r>
          </a:p>
          <a:p>
            <a:r>
              <a:rPr lang="en-US" dirty="0"/>
              <a:t>We just stated the </a:t>
            </a:r>
            <a:r>
              <a:rPr lang="en-US" b="1" dirty="0"/>
              <a:t>optimization</a:t>
            </a:r>
            <a:r>
              <a:rPr lang="en-US" dirty="0"/>
              <a:t> version of independent set:</a:t>
            </a:r>
          </a:p>
          <a:p>
            <a:pPr lvl="1"/>
            <a:r>
              <a:rPr lang="en-US" dirty="0"/>
              <a:t>Find the largest independent set</a:t>
            </a:r>
          </a:p>
          <a:p>
            <a:r>
              <a:rPr lang="en-US" dirty="0"/>
              <a:t>But there is also a </a:t>
            </a:r>
            <a:r>
              <a:rPr lang="en-US" b="1" dirty="0"/>
              <a:t>decision</a:t>
            </a:r>
            <a:r>
              <a:rPr lang="en-US" dirty="0"/>
              <a:t> version:</a:t>
            </a:r>
          </a:p>
          <a:p>
            <a:pPr lvl="1"/>
            <a:r>
              <a:rPr lang="en-US" dirty="0"/>
              <a:t>Given a graph </a:t>
            </a:r>
            <a:r>
              <a:rPr lang="en-US" b="1" i="1" dirty="0"/>
              <a:t>G</a:t>
            </a:r>
            <a:r>
              <a:rPr lang="en-US" dirty="0"/>
              <a:t> and a number </a:t>
            </a:r>
            <a:r>
              <a:rPr lang="en-US" b="1" i="1" dirty="0"/>
              <a:t>k</a:t>
            </a:r>
            <a:r>
              <a:rPr lang="en-US" dirty="0"/>
              <a:t>, does </a:t>
            </a:r>
            <a:r>
              <a:rPr lang="en-US" b="1" i="1" dirty="0"/>
              <a:t>G</a:t>
            </a:r>
            <a:r>
              <a:rPr lang="en-US" dirty="0"/>
              <a:t> contain an independent set of size at least </a:t>
            </a:r>
            <a:r>
              <a:rPr lang="en-US" b="1" i="1" dirty="0"/>
              <a:t>k</a:t>
            </a:r>
            <a:r>
              <a:rPr lang="en-US" dirty="0"/>
              <a:t>?</a:t>
            </a:r>
          </a:p>
          <a:p>
            <a:endParaRPr lang="en-US" dirty="0"/>
          </a:p>
        </p:txBody>
      </p:sp>
    </p:spTree>
    <p:extLst>
      <p:ext uri="{BB962C8B-B14F-4D97-AF65-F5344CB8AC3E}">
        <p14:creationId xmlns:p14="http://schemas.microsoft.com/office/powerpoint/2010/main" val="316587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Optimization vs. decision problems</a:t>
            </a:r>
          </a:p>
        </p:txBody>
      </p:sp>
      <p:sp>
        <p:nvSpPr>
          <p:cNvPr id="3" name="Content Placeholder 2"/>
          <p:cNvSpPr>
            <a:spLocks noGrp="1"/>
          </p:cNvSpPr>
          <p:nvPr>
            <p:ph idx="1"/>
          </p:nvPr>
        </p:nvSpPr>
        <p:spPr/>
        <p:txBody>
          <a:bodyPr>
            <a:normAutofit fontScale="92500" lnSpcReduction="20000"/>
          </a:bodyPr>
          <a:lstStyle/>
          <a:p>
            <a:r>
              <a:rPr lang="en-US" dirty="0"/>
              <a:t>Optimization problems feel more natural to us</a:t>
            </a:r>
          </a:p>
          <a:p>
            <a:pPr lvl="1"/>
            <a:r>
              <a:rPr lang="en-US" dirty="0"/>
              <a:t>We want to know what the largest independent set is</a:t>
            </a:r>
          </a:p>
          <a:p>
            <a:r>
              <a:rPr lang="en-US" dirty="0"/>
              <a:t>However, decision problems are usually used for problem reductions</a:t>
            </a:r>
          </a:p>
          <a:p>
            <a:pPr lvl="1"/>
            <a:r>
              <a:rPr lang="en-US" dirty="0"/>
              <a:t>Why? The output is simpler.</a:t>
            </a:r>
          </a:p>
          <a:p>
            <a:r>
              <a:rPr lang="en-US" dirty="0"/>
              <a:t>If you can efficiently solve the decision version, you can get a lot of information about the optimization version</a:t>
            </a:r>
          </a:p>
          <a:p>
            <a:pPr lvl="1"/>
            <a:r>
              <a:rPr lang="en-US" dirty="0"/>
              <a:t>Use a binary search on </a:t>
            </a:r>
            <a:r>
              <a:rPr lang="en-US" b="1" i="1" dirty="0"/>
              <a:t>k</a:t>
            </a:r>
            <a:r>
              <a:rPr lang="en-US" dirty="0"/>
              <a:t> to find the size of the largest independent set</a:t>
            </a:r>
          </a:p>
          <a:p>
            <a:r>
              <a:rPr lang="en-US" dirty="0"/>
              <a:t>Many people believe the fundamental computational hardness of a decision version is roughly the same as the optimization version, for most problems</a:t>
            </a:r>
          </a:p>
        </p:txBody>
      </p:sp>
    </p:spTree>
    <p:extLst>
      <p:ext uri="{BB962C8B-B14F-4D97-AF65-F5344CB8AC3E}">
        <p14:creationId xmlns:p14="http://schemas.microsoft.com/office/powerpoint/2010/main" val="336465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Vertex cover</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lnSpcReduction="10000"/>
              </a:bodyPr>
              <a:lstStyle/>
              <a:p>
                <a:r>
                  <a:rPr lang="en-US" dirty="0"/>
                  <a:t>The vertex cover problem is another graph problem:</a:t>
                </a:r>
              </a:p>
              <a:p>
                <a:pPr lvl="1"/>
                <a:r>
                  <a:rPr lang="en-US" dirty="0"/>
                  <a:t>Given a graph </a:t>
                </a:r>
                <a:r>
                  <a:rPr lang="en-US" b="1" i="1" dirty="0"/>
                  <a:t>G</a:t>
                </a:r>
                <a:r>
                  <a:rPr lang="en-US" dirty="0"/>
                  <a:t> = (</a:t>
                </a:r>
                <a:r>
                  <a:rPr lang="en-US" b="1" i="1" dirty="0"/>
                  <a:t>V</a:t>
                </a:r>
                <a:r>
                  <a:rPr lang="en-US" dirty="0"/>
                  <a:t>, </a:t>
                </a:r>
                <a:r>
                  <a:rPr lang="en-US" b="1" i="1" dirty="0"/>
                  <a:t>E</a:t>
                </a:r>
                <a:r>
                  <a:rPr lang="en-US" dirty="0"/>
                  <a:t>), we say that a set of nodes </a:t>
                </a:r>
                <a:r>
                  <a:rPr lang="en-US" b="1" i="1" dirty="0"/>
                  <a:t>S</a:t>
                </a:r>
                <a:r>
                  <a:rPr lang="en-US"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t> </a:t>
                </a:r>
                <a:r>
                  <a:rPr lang="en-US" b="1" i="1" dirty="0"/>
                  <a:t>V</a:t>
                </a:r>
                <a:r>
                  <a:rPr lang="en-US" dirty="0"/>
                  <a:t> is a </a:t>
                </a:r>
                <a:r>
                  <a:rPr lang="en-US" b="1" dirty="0"/>
                  <a:t>vertex cover</a:t>
                </a:r>
                <a:r>
                  <a:rPr lang="en-US" dirty="0"/>
                  <a:t> if every edge </a:t>
                </a:r>
                <a:r>
                  <a:rPr lang="en-US" b="1" i="1" dirty="0"/>
                  <a:t>e</a:t>
                </a:r>
                <a:r>
                  <a:rPr lang="en-US"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t> </a:t>
                </a:r>
                <a:r>
                  <a:rPr lang="en-US" b="1" i="1" dirty="0"/>
                  <a:t>E</a:t>
                </a:r>
                <a:r>
                  <a:rPr lang="en-US" dirty="0"/>
                  <a:t> has at least one end in </a:t>
                </a:r>
                <a:r>
                  <a:rPr lang="en-US" b="1" i="1" dirty="0"/>
                  <a:t>S</a:t>
                </a:r>
              </a:p>
              <a:p>
                <a:pPr lvl="1"/>
                <a:r>
                  <a:rPr lang="en-US" dirty="0"/>
                  <a:t>In other words, find a set of vertices such that all edges touch at least one</a:t>
                </a:r>
              </a:p>
              <a:p>
                <a:r>
                  <a:rPr lang="en-US" dirty="0"/>
                  <a:t>It's easy to find a big vertex cover: all vertices</a:t>
                </a:r>
              </a:p>
              <a:p>
                <a:r>
                  <a:rPr lang="en-US" dirty="0"/>
                  <a:t>It's hard to find a small one</a:t>
                </a:r>
              </a:p>
              <a:p>
                <a:r>
                  <a:rPr lang="en-US" dirty="0"/>
                  <a:t>Decision version:</a:t>
                </a:r>
              </a:p>
              <a:p>
                <a:pPr lvl="1"/>
                <a:r>
                  <a:rPr lang="en-US" dirty="0"/>
                  <a:t>Given a graph </a:t>
                </a:r>
                <a:r>
                  <a:rPr lang="en-US" b="1" i="1" dirty="0"/>
                  <a:t>G</a:t>
                </a:r>
                <a:r>
                  <a:rPr lang="en-US" dirty="0"/>
                  <a:t> and a number </a:t>
                </a:r>
                <a:r>
                  <a:rPr lang="en-US" b="1" i="1" dirty="0"/>
                  <a:t>k</a:t>
                </a:r>
                <a:r>
                  <a:rPr lang="en-US" dirty="0"/>
                  <a:t>, does </a:t>
                </a:r>
                <a:r>
                  <a:rPr lang="en-US" b="1" i="1" dirty="0"/>
                  <a:t>G</a:t>
                </a:r>
                <a:r>
                  <a:rPr lang="en-US" dirty="0"/>
                  <a:t> contain a vertex cover at size at most </a:t>
                </a:r>
                <a:r>
                  <a:rPr lang="en-US" b="1" i="1" dirty="0"/>
                  <a:t>k</a:t>
                </a:r>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1713" r="-1222" b="-132"/>
                </a:stretch>
              </a:blipFill>
            </p:spPr>
            <p:txBody>
              <a:bodyPr/>
              <a:lstStyle/>
              <a:p>
                <a:r>
                  <a:rPr lang="en-US">
                    <a:noFill/>
                  </a:rPr>
                  <a:t> </a:t>
                </a:r>
              </a:p>
            </p:txBody>
          </p:sp>
        </mc:Fallback>
      </mc:AlternateContent>
    </p:spTree>
    <p:extLst>
      <p:ext uri="{BB962C8B-B14F-4D97-AF65-F5344CB8AC3E}">
        <p14:creationId xmlns:p14="http://schemas.microsoft.com/office/powerpoint/2010/main" val="1046581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Find a small vertex cover on this graph</a:t>
            </a:r>
          </a:p>
        </p:txBody>
      </p:sp>
      <p:sp>
        <p:nvSpPr>
          <p:cNvPr id="4" name="Oval 3"/>
          <p:cNvSpPr/>
          <p:nvPr/>
        </p:nvSpPr>
        <p:spPr>
          <a:xfrm>
            <a:off x="3200400" y="2116328"/>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7" name="Oval 6"/>
          <p:cNvSpPr/>
          <p:nvPr/>
        </p:nvSpPr>
        <p:spPr>
          <a:xfrm>
            <a:off x="4648200" y="3438652"/>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sp>
        <p:nvSpPr>
          <p:cNvPr id="8" name="Oval 7"/>
          <p:cNvSpPr/>
          <p:nvPr/>
        </p:nvSpPr>
        <p:spPr>
          <a:xfrm>
            <a:off x="5829300" y="2116328"/>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sp>
        <p:nvSpPr>
          <p:cNvPr id="9" name="Oval 8"/>
          <p:cNvSpPr/>
          <p:nvPr/>
        </p:nvSpPr>
        <p:spPr>
          <a:xfrm>
            <a:off x="6667500" y="3716528"/>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10" name="Oval 9"/>
          <p:cNvSpPr/>
          <p:nvPr/>
        </p:nvSpPr>
        <p:spPr>
          <a:xfrm>
            <a:off x="2832100" y="3819652"/>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1" name="Oval 10"/>
          <p:cNvSpPr/>
          <p:nvPr/>
        </p:nvSpPr>
        <p:spPr>
          <a:xfrm>
            <a:off x="4800600" y="5638800"/>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2" name="Oval 11"/>
          <p:cNvSpPr/>
          <p:nvPr/>
        </p:nvSpPr>
        <p:spPr>
          <a:xfrm>
            <a:off x="7772400" y="4935728"/>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13" name="Oval 12"/>
          <p:cNvSpPr/>
          <p:nvPr/>
        </p:nvSpPr>
        <p:spPr>
          <a:xfrm>
            <a:off x="8153400" y="2192528"/>
            <a:ext cx="762000" cy="762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cxnSp>
        <p:nvCxnSpPr>
          <p:cNvPr id="15" name="Straight Connector 14"/>
          <p:cNvCxnSpPr>
            <a:stCxn id="4" idx="5"/>
            <a:endCxn id="7" idx="1"/>
          </p:cNvCxnSpPr>
          <p:nvPr/>
        </p:nvCxnSpPr>
        <p:spPr>
          <a:xfrm>
            <a:off x="3850808" y="2766736"/>
            <a:ext cx="908984" cy="78350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a:stCxn id="4" idx="6"/>
            <a:endCxn id="8" idx="2"/>
          </p:cNvCxnSpPr>
          <p:nvPr/>
        </p:nvCxnSpPr>
        <p:spPr>
          <a:xfrm>
            <a:off x="3962400" y="2497328"/>
            <a:ext cx="1866900" cy="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a:stCxn id="4" idx="4"/>
            <a:endCxn id="10" idx="0"/>
          </p:cNvCxnSpPr>
          <p:nvPr/>
        </p:nvCxnSpPr>
        <p:spPr>
          <a:xfrm flipH="1">
            <a:off x="3213100" y="2878328"/>
            <a:ext cx="368300" cy="94132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8" name="Straight Connector 17"/>
          <p:cNvCxnSpPr>
            <a:stCxn id="10" idx="5"/>
            <a:endCxn id="11" idx="1"/>
          </p:cNvCxnSpPr>
          <p:nvPr/>
        </p:nvCxnSpPr>
        <p:spPr>
          <a:xfrm>
            <a:off x="3482508" y="4470060"/>
            <a:ext cx="1429684" cy="1280332"/>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9" name="Straight Connector 18"/>
          <p:cNvCxnSpPr>
            <a:stCxn id="13" idx="3"/>
            <a:endCxn id="9" idx="7"/>
          </p:cNvCxnSpPr>
          <p:nvPr/>
        </p:nvCxnSpPr>
        <p:spPr>
          <a:xfrm flipH="1">
            <a:off x="7317908" y="2842936"/>
            <a:ext cx="947084" cy="985184"/>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7" idx="4"/>
            <a:endCxn id="11" idx="0"/>
          </p:cNvCxnSpPr>
          <p:nvPr/>
        </p:nvCxnSpPr>
        <p:spPr>
          <a:xfrm>
            <a:off x="5029200" y="4200652"/>
            <a:ext cx="152400" cy="143814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2" name="Straight Connector 31"/>
          <p:cNvCxnSpPr>
            <a:stCxn id="7" idx="5"/>
            <a:endCxn id="12" idx="2"/>
          </p:cNvCxnSpPr>
          <p:nvPr/>
        </p:nvCxnSpPr>
        <p:spPr>
          <a:xfrm>
            <a:off x="5298608" y="4089060"/>
            <a:ext cx="2473792" cy="1227668"/>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7" idx="6"/>
            <a:endCxn id="9" idx="2"/>
          </p:cNvCxnSpPr>
          <p:nvPr/>
        </p:nvCxnSpPr>
        <p:spPr>
          <a:xfrm>
            <a:off x="5410200" y="3819652"/>
            <a:ext cx="1257300" cy="27787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38" name="Straight Connector 37"/>
          <p:cNvCxnSpPr>
            <a:stCxn id="8" idx="6"/>
            <a:endCxn id="13" idx="2"/>
          </p:cNvCxnSpPr>
          <p:nvPr/>
        </p:nvCxnSpPr>
        <p:spPr>
          <a:xfrm>
            <a:off x="6591300" y="2497328"/>
            <a:ext cx="1562100" cy="762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7" idx="7"/>
            <a:endCxn id="8" idx="3"/>
          </p:cNvCxnSpPr>
          <p:nvPr/>
        </p:nvCxnSpPr>
        <p:spPr>
          <a:xfrm flipV="1">
            <a:off x="5298608" y="2766736"/>
            <a:ext cx="642284" cy="783508"/>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2500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Relationship between independent set and vertex cover</a:t>
            </a:r>
          </a:p>
        </p:txBody>
      </p:sp>
      <p:sp>
        <p:nvSpPr>
          <p:cNvPr id="3" name="Content Placeholder 2"/>
          <p:cNvSpPr>
            <a:spLocks noGrp="1"/>
          </p:cNvSpPr>
          <p:nvPr>
            <p:ph idx="1"/>
          </p:nvPr>
        </p:nvSpPr>
        <p:spPr/>
        <p:txBody>
          <a:bodyPr>
            <a:normAutofit/>
          </a:bodyPr>
          <a:lstStyle/>
          <a:p>
            <a:r>
              <a:rPr lang="en-US" b="1" dirty="0"/>
              <a:t>Claim:</a:t>
            </a:r>
            <a:r>
              <a:rPr lang="en-US" dirty="0"/>
              <a:t> Let </a:t>
            </a:r>
            <a:r>
              <a:rPr lang="en-US" b="1" i="1" dirty="0"/>
              <a:t>G</a:t>
            </a:r>
            <a:r>
              <a:rPr lang="en-US" dirty="0"/>
              <a:t> = (</a:t>
            </a:r>
            <a:r>
              <a:rPr lang="en-US" b="1" i="1" dirty="0"/>
              <a:t>V</a:t>
            </a:r>
            <a:r>
              <a:rPr lang="en-US" dirty="0"/>
              <a:t>,</a:t>
            </a:r>
            <a:r>
              <a:rPr lang="en-US" b="1" i="1" dirty="0"/>
              <a:t>E</a:t>
            </a:r>
            <a:r>
              <a:rPr lang="en-US" dirty="0"/>
              <a:t>) be a graph.  </a:t>
            </a:r>
            <a:r>
              <a:rPr lang="en-US" b="1" i="1" dirty="0"/>
              <a:t>S</a:t>
            </a:r>
            <a:r>
              <a:rPr lang="en-US" dirty="0"/>
              <a:t> is an independent set if and only if its complement </a:t>
            </a:r>
            <a:r>
              <a:rPr lang="en-US" b="1" i="1" dirty="0"/>
              <a:t>V</a:t>
            </a:r>
            <a:r>
              <a:rPr lang="en-US" dirty="0"/>
              <a:t> – </a:t>
            </a:r>
            <a:r>
              <a:rPr lang="en-US" b="1" i="1" dirty="0"/>
              <a:t>S</a:t>
            </a:r>
            <a:r>
              <a:rPr lang="en-US" dirty="0"/>
              <a:t> is a vertex cover.</a:t>
            </a:r>
          </a:p>
          <a:p>
            <a:r>
              <a:rPr lang="en-US" b="1" dirty="0"/>
              <a:t>Proof:</a:t>
            </a:r>
          </a:p>
          <a:p>
            <a:pPr lvl="1"/>
            <a:r>
              <a:rPr lang="en-US" dirty="0"/>
              <a:t>Suppose that </a:t>
            </a:r>
            <a:r>
              <a:rPr lang="en-US" b="1" i="1" dirty="0"/>
              <a:t>S</a:t>
            </a:r>
            <a:r>
              <a:rPr lang="en-US" dirty="0"/>
              <a:t> is an independent set.  Consider an edge </a:t>
            </a:r>
            <a:r>
              <a:rPr lang="en-US" b="1" i="1" dirty="0"/>
              <a:t>e</a:t>
            </a:r>
            <a:r>
              <a:rPr lang="en-US" dirty="0"/>
              <a:t> = (</a:t>
            </a:r>
            <a:r>
              <a:rPr lang="en-US" b="1" i="1" dirty="0" err="1"/>
              <a:t>u</a:t>
            </a:r>
            <a:r>
              <a:rPr lang="en-US" dirty="0" err="1"/>
              <a:t>,</a:t>
            </a:r>
            <a:r>
              <a:rPr lang="en-US" b="1" i="1" dirty="0" err="1"/>
              <a:t>v</a:t>
            </a:r>
            <a:r>
              <a:rPr lang="en-US" dirty="0"/>
              <a:t>).  Since </a:t>
            </a:r>
            <a:r>
              <a:rPr lang="en-US" b="1" i="1" dirty="0"/>
              <a:t>S</a:t>
            </a:r>
            <a:r>
              <a:rPr lang="en-US" dirty="0"/>
              <a:t> is independent, it cannot be the case that both </a:t>
            </a:r>
            <a:r>
              <a:rPr lang="en-US" b="1" i="1" dirty="0"/>
              <a:t>u</a:t>
            </a:r>
            <a:r>
              <a:rPr lang="en-US" dirty="0"/>
              <a:t> and </a:t>
            </a:r>
            <a:r>
              <a:rPr lang="en-US" b="1" i="1" dirty="0"/>
              <a:t>v</a:t>
            </a:r>
            <a:r>
              <a:rPr lang="en-US" dirty="0"/>
              <a:t> are in </a:t>
            </a:r>
            <a:r>
              <a:rPr lang="en-US" b="1" i="1" dirty="0"/>
              <a:t>S</a:t>
            </a:r>
            <a:r>
              <a:rPr lang="en-US" dirty="0"/>
              <a:t>.  Thus, one of them must be in </a:t>
            </a:r>
            <a:r>
              <a:rPr lang="en-US" b="1" i="1" dirty="0"/>
              <a:t>V</a:t>
            </a:r>
            <a:r>
              <a:rPr lang="en-US" dirty="0"/>
              <a:t> – </a:t>
            </a:r>
            <a:r>
              <a:rPr lang="en-US" b="1" i="1" dirty="0"/>
              <a:t>S</a:t>
            </a:r>
            <a:r>
              <a:rPr lang="en-US" dirty="0"/>
              <a:t>.  It must be the case that every edge has at least one end in </a:t>
            </a:r>
            <a:r>
              <a:rPr lang="en-US" b="1" i="1" dirty="0"/>
              <a:t>V</a:t>
            </a:r>
            <a:r>
              <a:rPr lang="en-US" dirty="0"/>
              <a:t> – </a:t>
            </a:r>
            <a:r>
              <a:rPr lang="en-US" b="1" i="1" dirty="0"/>
              <a:t>S</a:t>
            </a:r>
            <a:r>
              <a:rPr lang="en-US" dirty="0"/>
              <a:t>, so </a:t>
            </a:r>
            <a:r>
              <a:rPr lang="en-US" b="1" i="1" dirty="0"/>
              <a:t>V</a:t>
            </a:r>
            <a:r>
              <a:rPr lang="en-US" dirty="0"/>
              <a:t> – </a:t>
            </a:r>
            <a:r>
              <a:rPr lang="en-US" b="1" i="1" dirty="0"/>
              <a:t>S</a:t>
            </a:r>
            <a:r>
              <a:rPr lang="en-US" dirty="0"/>
              <a:t> is a vertex cover.</a:t>
            </a:r>
          </a:p>
        </p:txBody>
      </p:sp>
    </p:spTree>
    <p:extLst>
      <p:ext uri="{BB962C8B-B14F-4D97-AF65-F5344CB8AC3E}">
        <p14:creationId xmlns:p14="http://schemas.microsoft.com/office/powerpoint/2010/main" val="132447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continued</a:t>
            </a:r>
          </a:p>
        </p:txBody>
      </p:sp>
      <p:sp>
        <p:nvSpPr>
          <p:cNvPr id="3" name="Content Placeholder 2"/>
          <p:cNvSpPr>
            <a:spLocks noGrp="1"/>
          </p:cNvSpPr>
          <p:nvPr>
            <p:ph idx="1"/>
          </p:nvPr>
        </p:nvSpPr>
        <p:spPr/>
        <p:txBody>
          <a:bodyPr/>
          <a:lstStyle/>
          <a:p>
            <a:r>
              <a:rPr lang="en-US" dirty="0"/>
              <a:t>Suppose that </a:t>
            </a:r>
            <a:r>
              <a:rPr lang="en-US" b="1" i="1" dirty="0"/>
              <a:t>V</a:t>
            </a:r>
            <a:r>
              <a:rPr lang="en-US" dirty="0"/>
              <a:t> – </a:t>
            </a:r>
            <a:r>
              <a:rPr lang="en-US" b="1" i="1" dirty="0"/>
              <a:t>S</a:t>
            </a:r>
            <a:r>
              <a:rPr lang="en-US" dirty="0"/>
              <a:t> is a vertex cover.  Consider any two nodes </a:t>
            </a:r>
            <a:r>
              <a:rPr lang="en-US" b="1" i="1" dirty="0"/>
              <a:t>u</a:t>
            </a:r>
            <a:r>
              <a:rPr lang="en-US" dirty="0"/>
              <a:t> and </a:t>
            </a:r>
            <a:r>
              <a:rPr lang="en-US" b="1" i="1" dirty="0"/>
              <a:t>v</a:t>
            </a:r>
            <a:r>
              <a:rPr lang="en-US" dirty="0"/>
              <a:t> in </a:t>
            </a:r>
            <a:r>
              <a:rPr lang="en-US" b="1" i="1" dirty="0"/>
              <a:t>S</a:t>
            </a:r>
            <a:r>
              <a:rPr lang="en-US" dirty="0"/>
              <a:t>.  If they were joined by edge </a:t>
            </a:r>
            <a:r>
              <a:rPr lang="en-US" b="1" i="1" dirty="0"/>
              <a:t>e</a:t>
            </a:r>
            <a:r>
              <a:rPr lang="en-US" dirty="0"/>
              <a:t>, then neither end of </a:t>
            </a:r>
            <a:r>
              <a:rPr lang="en-US" b="1" i="1" dirty="0"/>
              <a:t>e</a:t>
            </a:r>
            <a:r>
              <a:rPr lang="en-US" dirty="0"/>
              <a:t> would lie in </a:t>
            </a:r>
            <a:r>
              <a:rPr lang="en-US" b="1" i="1" dirty="0"/>
              <a:t>V</a:t>
            </a:r>
            <a:r>
              <a:rPr lang="en-US" dirty="0"/>
              <a:t> – </a:t>
            </a:r>
            <a:r>
              <a:rPr lang="en-US" b="1" i="1" dirty="0"/>
              <a:t>S</a:t>
            </a:r>
            <a:r>
              <a:rPr lang="en-US" dirty="0"/>
              <a:t>, contradicting the assumption that </a:t>
            </a:r>
            <a:r>
              <a:rPr lang="en-US" b="1" i="1" dirty="0"/>
              <a:t>V</a:t>
            </a:r>
            <a:r>
              <a:rPr lang="en-US" dirty="0"/>
              <a:t> – </a:t>
            </a:r>
            <a:r>
              <a:rPr lang="en-US" b="1" i="1" dirty="0"/>
              <a:t>S</a:t>
            </a:r>
            <a:r>
              <a:rPr lang="en-US" dirty="0"/>
              <a:t> is a vertex cover.  Thus, it must be the case that no two nodes in </a:t>
            </a:r>
            <a:r>
              <a:rPr lang="en-US" b="1" i="1" dirty="0"/>
              <a:t>S</a:t>
            </a:r>
            <a:r>
              <a:rPr lang="en-US" dirty="0"/>
              <a:t> are joined by an edge, so </a:t>
            </a:r>
            <a:r>
              <a:rPr lang="en-US" b="1" i="1" dirty="0"/>
              <a:t>S</a:t>
            </a:r>
            <a:r>
              <a:rPr lang="en-US" dirty="0"/>
              <a:t> must be an independent set.</a:t>
            </a:r>
          </a:p>
          <a:p>
            <a:pPr marL="118872" indent="0">
              <a:buNone/>
            </a:pPr>
            <a:r>
              <a:rPr lang="en-US" dirty="0"/>
              <a:t>∎</a:t>
            </a:r>
          </a:p>
        </p:txBody>
      </p:sp>
    </p:spTree>
    <p:extLst>
      <p:ext uri="{BB962C8B-B14F-4D97-AF65-F5344CB8AC3E}">
        <p14:creationId xmlns:p14="http://schemas.microsoft.com/office/powerpoint/2010/main" val="35688769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Independent set ≤</a:t>
            </a:r>
            <a:r>
              <a:rPr lang="en-US" i="1" baseline="-25000" dirty="0"/>
              <a:t>P</a:t>
            </a:r>
            <a:r>
              <a:rPr lang="en-US" dirty="0"/>
              <a:t> vertex cover</a:t>
            </a:r>
          </a:p>
        </p:txBody>
      </p:sp>
      <p:sp>
        <p:nvSpPr>
          <p:cNvPr id="3" name="Content Placeholder 2"/>
          <p:cNvSpPr>
            <a:spLocks noGrp="1"/>
          </p:cNvSpPr>
          <p:nvPr>
            <p:ph idx="1"/>
          </p:nvPr>
        </p:nvSpPr>
        <p:spPr/>
        <p:txBody>
          <a:bodyPr/>
          <a:lstStyle/>
          <a:p>
            <a:r>
              <a:rPr lang="en-US" b="1" dirty="0"/>
              <a:t>Proof:</a:t>
            </a:r>
          </a:p>
          <a:p>
            <a:pPr lvl="1"/>
            <a:r>
              <a:rPr lang="en-US" dirty="0"/>
              <a:t>If we have a black box to solve vertex cover, we can decide whether </a:t>
            </a:r>
            <a:r>
              <a:rPr lang="en-US" b="1" i="1" dirty="0"/>
              <a:t>G</a:t>
            </a:r>
            <a:r>
              <a:rPr lang="en-US" dirty="0"/>
              <a:t> has an independent set of size at least </a:t>
            </a:r>
            <a:r>
              <a:rPr lang="en-US" b="1" i="1" dirty="0"/>
              <a:t>k</a:t>
            </a:r>
            <a:r>
              <a:rPr lang="en-US" dirty="0"/>
              <a:t> by asking the black box whether </a:t>
            </a:r>
            <a:r>
              <a:rPr lang="en-US" b="1" i="1" dirty="0"/>
              <a:t>G</a:t>
            </a:r>
            <a:r>
              <a:rPr lang="en-US" dirty="0"/>
              <a:t> has a vertex cover of size at most </a:t>
            </a:r>
            <a:r>
              <a:rPr lang="en-US" b="1" i="1" dirty="0"/>
              <a:t>n</a:t>
            </a:r>
            <a:r>
              <a:rPr lang="en-US" dirty="0"/>
              <a:t> – </a:t>
            </a:r>
            <a:r>
              <a:rPr lang="en-US" b="1" i="1" dirty="0"/>
              <a:t>k</a:t>
            </a:r>
            <a:r>
              <a:rPr lang="en-US" dirty="0"/>
              <a:t>.</a:t>
            </a:r>
          </a:p>
          <a:p>
            <a:pPr marL="457200" lvl="1" indent="0">
              <a:buNone/>
            </a:pPr>
            <a:r>
              <a:rPr lang="en-US" dirty="0"/>
              <a:t>∎</a:t>
            </a:r>
          </a:p>
        </p:txBody>
      </p:sp>
    </p:spTree>
    <p:extLst>
      <p:ext uri="{BB962C8B-B14F-4D97-AF65-F5344CB8AC3E}">
        <p14:creationId xmlns:p14="http://schemas.microsoft.com/office/powerpoint/2010/main" val="31171175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Vertex cover ≤</a:t>
            </a:r>
            <a:r>
              <a:rPr lang="en-US" i="1" baseline="-25000" dirty="0"/>
              <a:t>P </a:t>
            </a:r>
            <a:r>
              <a:rPr lang="en-US" dirty="0"/>
              <a:t>independent set</a:t>
            </a:r>
          </a:p>
        </p:txBody>
      </p:sp>
      <p:sp>
        <p:nvSpPr>
          <p:cNvPr id="3" name="Content Placeholder 2"/>
          <p:cNvSpPr>
            <a:spLocks noGrp="1"/>
          </p:cNvSpPr>
          <p:nvPr>
            <p:ph idx="1"/>
          </p:nvPr>
        </p:nvSpPr>
        <p:spPr/>
        <p:txBody>
          <a:bodyPr/>
          <a:lstStyle/>
          <a:p>
            <a:r>
              <a:rPr lang="en-US" b="1" dirty="0"/>
              <a:t>Proof:</a:t>
            </a:r>
          </a:p>
          <a:p>
            <a:pPr lvl="1"/>
            <a:r>
              <a:rPr lang="en-US" dirty="0"/>
              <a:t>If we have a black box to solve independent set, we can decide whether </a:t>
            </a:r>
            <a:r>
              <a:rPr lang="en-US" b="1" i="1" dirty="0"/>
              <a:t>G</a:t>
            </a:r>
            <a:r>
              <a:rPr lang="en-US" dirty="0"/>
              <a:t> has a vertex cover of size at most </a:t>
            </a:r>
            <a:r>
              <a:rPr lang="en-US" b="1" i="1" dirty="0"/>
              <a:t>k</a:t>
            </a:r>
            <a:r>
              <a:rPr lang="en-US" dirty="0"/>
              <a:t> by asking the black box whether </a:t>
            </a:r>
            <a:r>
              <a:rPr lang="en-US" b="1" i="1" dirty="0"/>
              <a:t>G</a:t>
            </a:r>
            <a:r>
              <a:rPr lang="en-US" dirty="0"/>
              <a:t> has an independent set of size at least </a:t>
            </a:r>
            <a:r>
              <a:rPr lang="en-US" b="1" i="1" dirty="0"/>
              <a:t>n</a:t>
            </a:r>
            <a:r>
              <a:rPr lang="en-US" dirty="0"/>
              <a:t> – </a:t>
            </a:r>
            <a:r>
              <a:rPr lang="en-US" b="1" i="1" dirty="0"/>
              <a:t>k</a:t>
            </a:r>
            <a:r>
              <a:rPr lang="en-US" dirty="0"/>
              <a:t>.</a:t>
            </a:r>
          </a:p>
          <a:p>
            <a:pPr marL="457200" lvl="1" indent="0">
              <a:buNone/>
            </a:pPr>
            <a:r>
              <a:rPr lang="en-US" dirty="0"/>
              <a:t>∎</a:t>
            </a:r>
          </a:p>
        </p:txBody>
      </p:sp>
    </p:spTree>
    <p:extLst>
      <p:ext uri="{BB962C8B-B14F-4D97-AF65-F5344CB8AC3E}">
        <p14:creationId xmlns:p14="http://schemas.microsoft.com/office/powerpoint/2010/main" val="45527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Reductions</a:t>
            </a:r>
          </a:p>
        </p:txBody>
      </p:sp>
      <p:sp>
        <p:nvSpPr>
          <p:cNvPr id="3" name="Content Placeholder 2"/>
          <p:cNvSpPr>
            <a:spLocks noGrp="1"/>
          </p:cNvSpPr>
          <p:nvPr>
            <p:ph idx="1"/>
          </p:nvPr>
        </p:nvSpPr>
        <p:spPr/>
        <p:txBody>
          <a:bodyPr>
            <a:normAutofit/>
          </a:bodyPr>
          <a:lstStyle/>
          <a:p>
            <a:r>
              <a:rPr lang="en-US" dirty="0"/>
              <a:t>We don't have an efficient algorithm for either independent set or vertex cover</a:t>
            </a:r>
          </a:p>
          <a:p>
            <a:r>
              <a:rPr lang="en-US" dirty="0"/>
              <a:t>Even so, we know that they are both approximately as hard as each other</a:t>
            </a:r>
          </a:p>
          <a:p>
            <a:r>
              <a:rPr lang="en-US" dirty="0"/>
              <a:t>These two problems are so closely related that it seems like this kind of reduction might not be generally applicable</a:t>
            </a:r>
          </a:p>
          <a:p>
            <a:r>
              <a:rPr lang="en-US" dirty="0"/>
              <a:t>However, the entire class of NP-complete problems are </a:t>
            </a:r>
            <a:r>
              <a:rPr lang="en-US" b="1" dirty="0"/>
              <a:t>all</a:t>
            </a:r>
            <a:r>
              <a:rPr lang="en-US" dirty="0"/>
              <a:t> reducible to each other, so it's a pretty general technique</a:t>
            </a:r>
          </a:p>
        </p:txBody>
      </p:sp>
    </p:spTree>
    <p:extLst>
      <p:ext uri="{BB962C8B-B14F-4D97-AF65-F5344CB8AC3E}">
        <p14:creationId xmlns:p14="http://schemas.microsoft.com/office/powerpoint/2010/main" val="1997300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Packing and covering</a:t>
            </a:r>
          </a:p>
        </p:txBody>
      </p:sp>
      <p:sp>
        <p:nvSpPr>
          <p:cNvPr id="3" name="Content Placeholder 2"/>
          <p:cNvSpPr>
            <a:spLocks noGrp="1"/>
          </p:cNvSpPr>
          <p:nvPr>
            <p:ph idx="1"/>
          </p:nvPr>
        </p:nvSpPr>
        <p:spPr/>
        <p:txBody>
          <a:bodyPr>
            <a:normAutofit/>
          </a:bodyPr>
          <a:lstStyle/>
          <a:p>
            <a:r>
              <a:rPr lang="en-US" dirty="0"/>
              <a:t>Independent set is a </a:t>
            </a:r>
            <a:r>
              <a:rPr lang="en-US" b="1" dirty="0"/>
              <a:t>packing problem</a:t>
            </a:r>
          </a:p>
          <a:p>
            <a:pPr lvl="1"/>
            <a:r>
              <a:rPr lang="en-US" dirty="0"/>
              <a:t>We want to pack in as many things as possible, subject to constraints</a:t>
            </a:r>
          </a:p>
          <a:p>
            <a:r>
              <a:rPr lang="en-US" dirty="0"/>
              <a:t>Vertex cover is a </a:t>
            </a:r>
            <a:r>
              <a:rPr lang="en-US" b="1" dirty="0"/>
              <a:t>covering problem</a:t>
            </a:r>
          </a:p>
          <a:p>
            <a:pPr lvl="1"/>
            <a:r>
              <a:rPr lang="en-US" dirty="0"/>
              <a:t>We want to cover everything (edges, in this case) with the smallest number of things (vertices in this case)</a:t>
            </a:r>
          </a:p>
          <a:p>
            <a:r>
              <a:rPr lang="en-US" dirty="0"/>
              <a:t>There are many NP-complete problems that fall into categories of packing and covering problems</a:t>
            </a:r>
          </a:p>
        </p:txBody>
      </p:sp>
    </p:spTree>
    <p:extLst>
      <p:ext uri="{BB962C8B-B14F-4D97-AF65-F5344CB8AC3E}">
        <p14:creationId xmlns:p14="http://schemas.microsoft.com/office/powerpoint/2010/main" val="371218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 cover</a:t>
            </a:r>
          </a:p>
        </p:txBody>
      </p:sp>
      <p:sp>
        <p:nvSpPr>
          <p:cNvPr id="3" name="Content Placeholder 2"/>
          <p:cNvSpPr>
            <a:spLocks noGrp="1"/>
          </p:cNvSpPr>
          <p:nvPr>
            <p:ph idx="1"/>
          </p:nvPr>
        </p:nvSpPr>
        <p:spPr/>
        <p:txBody>
          <a:bodyPr/>
          <a:lstStyle/>
          <a:p>
            <a:r>
              <a:rPr lang="en-US" dirty="0"/>
              <a:t>Given:</a:t>
            </a:r>
          </a:p>
          <a:p>
            <a:pPr lvl="1"/>
            <a:r>
              <a:rPr lang="en-US" dirty="0"/>
              <a:t>Set </a:t>
            </a:r>
            <a:r>
              <a:rPr lang="en-US" b="1" i="1" dirty="0"/>
              <a:t>U</a:t>
            </a:r>
            <a:r>
              <a:rPr lang="en-US" dirty="0"/>
              <a:t> of </a:t>
            </a:r>
            <a:r>
              <a:rPr lang="en-US" b="1" i="1" dirty="0"/>
              <a:t>n</a:t>
            </a:r>
            <a:r>
              <a:rPr lang="en-US" dirty="0"/>
              <a:t> elements</a:t>
            </a:r>
          </a:p>
          <a:p>
            <a:pPr lvl="1"/>
            <a:r>
              <a:rPr lang="en-US" dirty="0"/>
              <a:t>Collection of sets </a:t>
            </a:r>
            <a:r>
              <a:rPr lang="en-US" b="1" i="1" dirty="0"/>
              <a:t>S</a:t>
            </a:r>
            <a:r>
              <a:rPr lang="en-US" baseline="-25000" dirty="0"/>
              <a:t>1</a:t>
            </a:r>
            <a:r>
              <a:rPr lang="en-US" dirty="0"/>
              <a:t>, </a:t>
            </a:r>
            <a:r>
              <a:rPr lang="en-US" b="1" i="1" dirty="0"/>
              <a:t>S</a:t>
            </a:r>
            <a:r>
              <a:rPr lang="en-US" baseline="-25000" dirty="0"/>
              <a:t>2</a:t>
            </a:r>
            <a:r>
              <a:rPr lang="en-US" dirty="0"/>
              <a:t>,…, </a:t>
            </a:r>
            <a:r>
              <a:rPr lang="en-US" b="1" i="1" dirty="0"/>
              <a:t>S</a:t>
            </a:r>
            <a:r>
              <a:rPr lang="en-US" b="1" i="1" baseline="-25000" dirty="0"/>
              <a:t>m</a:t>
            </a:r>
            <a:r>
              <a:rPr lang="en-US" dirty="0"/>
              <a:t> of subsets of </a:t>
            </a:r>
            <a:r>
              <a:rPr lang="en-US" b="1" i="1" dirty="0"/>
              <a:t>U</a:t>
            </a:r>
          </a:p>
          <a:p>
            <a:pPr lvl="1"/>
            <a:r>
              <a:rPr lang="en-US" dirty="0"/>
              <a:t>A number </a:t>
            </a:r>
            <a:r>
              <a:rPr lang="en-US" b="1" i="1" dirty="0"/>
              <a:t>k</a:t>
            </a:r>
          </a:p>
          <a:p>
            <a:r>
              <a:rPr lang="en-US" dirty="0"/>
              <a:t>Is there a collection of at most </a:t>
            </a:r>
            <a:r>
              <a:rPr lang="en-US" b="1" i="1" dirty="0"/>
              <a:t>k</a:t>
            </a:r>
            <a:r>
              <a:rPr lang="en-US" dirty="0"/>
              <a:t> subsets whose union is equal to all of </a:t>
            </a:r>
            <a:r>
              <a:rPr lang="en-US" b="1" i="1" dirty="0"/>
              <a:t>U</a:t>
            </a:r>
            <a:r>
              <a:rPr lang="en-US" dirty="0"/>
              <a:t>?</a:t>
            </a:r>
          </a:p>
        </p:txBody>
      </p:sp>
    </p:spTree>
    <p:extLst>
      <p:ext uri="{BB962C8B-B14F-4D97-AF65-F5344CB8AC3E}">
        <p14:creationId xmlns:p14="http://schemas.microsoft.com/office/powerpoint/2010/main" val="382044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Set cover example</a:t>
            </a:r>
          </a:p>
        </p:txBody>
      </p:sp>
      <p:grpSp>
        <p:nvGrpSpPr>
          <p:cNvPr id="3" name="Group 2">
            <a:extLst>
              <a:ext uri="{FF2B5EF4-FFF2-40B4-BE49-F238E27FC236}">
                <a16:creationId xmlns:a16="http://schemas.microsoft.com/office/drawing/2014/main" id="{9D502C27-69F4-4B32-8A42-4D3D2182A7FE}"/>
              </a:ext>
            </a:extLst>
          </p:cNvPr>
          <p:cNvGrpSpPr/>
          <p:nvPr/>
        </p:nvGrpSpPr>
        <p:grpSpPr>
          <a:xfrm>
            <a:off x="3797190" y="1676400"/>
            <a:ext cx="4597620" cy="4876800"/>
            <a:chOff x="4191001" y="1828800"/>
            <a:chExt cx="4238431" cy="4495800"/>
          </a:xfrm>
        </p:grpSpPr>
        <p:sp>
          <p:nvSpPr>
            <p:cNvPr id="4" name="Oval 3"/>
            <p:cNvSpPr/>
            <p:nvPr/>
          </p:nvSpPr>
          <p:spPr>
            <a:xfrm>
              <a:off x="4733731" y="2322576"/>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6181531" y="2322576"/>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4724400" y="3352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172200" y="3352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7467600" y="335280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725955" y="438066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173755" y="438066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4716624" y="5410884"/>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6164424" y="5410884"/>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7467600" y="4380660"/>
              <a:ext cx="304800" cy="3048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p:cNvSpPr/>
            <p:nvPr/>
          </p:nvSpPr>
          <p:spPr>
            <a:xfrm>
              <a:off x="4191001" y="1905000"/>
              <a:ext cx="4238431" cy="1913584"/>
            </a:xfrm>
            <a:prstGeom prst="triangle">
              <a:avLst/>
            </a:prstGeom>
            <a:solidFill>
              <a:schemeClr val="accent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p:cNvSpPr/>
            <p:nvPr/>
          </p:nvSpPr>
          <p:spPr>
            <a:xfrm flipV="1">
              <a:off x="4191001" y="4258616"/>
              <a:ext cx="4238431" cy="1913584"/>
            </a:xfrm>
            <a:prstGeom prst="triangle">
              <a:avLst/>
            </a:prstGeom>
            <a:solidFill>
              <a:schemeClr val="accent6">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4267200" y="1828800"/>
              <a:ext cx="1240193" cy="4495800"/>
            </a:xfrm>
            <a:prstGeom prst="ellipse">
              <a:avLst/>
            </a:prstGeom>
            <a:solidFill>
              <a:schemeClr val="accent2">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5791200" y="3048000"/>
              <a:ext cx="1066800" cy="1981200"/>
            </a:xfrm>
            <a:prstGeom prst="ellipse">
              <a:avLst/>
            </a:prstGeom>
            <a:solidFill>
              <a:schemeClr val="accent3">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7091265" y="3076575"/>
              <a:ext cx="1066800" cy="1981200"/>
            </a:xfrm>
            <a:prstGeom prst="ellipse">
              <a:avLst/>
            </a:prstGeom>
            <a:solidFill>
              <a:schemeClr val="accent5">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4257675" y="1955976"/>
              <a:ext cx="2743201" cy="956792"/>
            </a:xfrm>
            <a:prstGeom prst="ellipse">
              <a:avLst/>
            </a:prstGeom>
            <a:solidFill>
              <a:schemeClr val="accent4">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4257674" y="5099063"/>
              <a:ext cx="2743201" cy="956792"/>
            </a:xfrm>
            <a:prstGeom prst="ellipse">
              <a:avLst/>
            </a:prstGeom>
            <a:solidFill>
              <a:schemeClr val="tx2">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6581581" y="2842109"/>
              <a:ext cx="681135" cy="376972"/>
            </a:xfrm>
            <a:prstGeom prst="rect">
              <a:avLst/>
            </a:prstGeom>
            <a:noFill/>
          </p:spPr>
          <p:txBody>
            <a:bodyPr wrap="square" rtlCol="0">
              <a:spAutoFit/>
            </a:bodyPr>
            <a:lstStyle/>
            <a:p>
              <a:pPr algn="ctr"/>
              <a:r>
                <a:rPr lang="en-US" b="1" i="1" dirty="0"/>
                <a:t>S</a:t>
              </a:r>
              <a:r>
                <a:rPr lang="en-US" baseline="-25000" dirty="0"/>
                <a:t>1</a:t>
              </a:r>
            </a:p>
          </p:txBody>
        </p:sp>
        <p:sp>
          <p:nvSpPr>
            <p:cNvPr id="22" name="TextBox 21"/>
            <p:cNvSpPr txBox="1"/>
            <p:nvPr/>
          </p:nvSpPr>
          <p:spPr>
            <a:xfrm>
              <a:off x="6572056" y="4794232"/>
              <a:ext cx="681135" cy="376972"/>
            </a:xfrm>
            <a:prstGeom prst="rect">
              <a:avLst/>
            </a:prstGeom>
            <a:noFill/>
          </p:spPr>
          <p:txBody>
            <a:bodyPr wrap="square" rtlCol="0">
              <a:spAutoFit/>
            </a:bodyPr>
            <a:lstStyle/>
            <a:p>
              <a:pPr algn="ctr"/>
              <a:r>
                <a:rPr lang="en-US" b="1" i="1" dirty="0"/>
                <a:t>S</a:t>
              </a:r>
              <a:r>
                <a:rPr lang="en-US" baseline="-25000" dirty="0"/>
                <a:t>2</a:t>
              </a:r>
            </a:p>
          </p:txBody>
        </p:sp>
        <p:sp>
          <p:nvSpPr>
            <p:cNvPr id="23" name="TextBox 22"/>
            <p:cNvSpPr txBox="1"/>
            <p:nvPr/>
          </p:nvSpPr>
          <p:spPr>
            <a:xfrm>
              <a:off x="4509894" y="3836899"/>
              <a:ext cx="681135" cy="376972"/>
            </a:xfrm>
            <a:prstGeom prst="rect">
              <a:avLst/>
            </a:prstGeom>
            <a:noFill/>
          </p:spPr>
          <p:txBody>
            <a:bodyPr wrap="square" rtlCol="0">
              <a:spAutoFit/>
            </a:bodyPr>
            <a:lstStyle/>
            <a:p>
              <a:pPr algn="ctr"/>
              <a:r>
                <a:rPr lang="en-US" b="1" i="1" dirty="0"/>
                <a:t>S</a:t>
              </a:r>
              <a:r>
                <a:rPr lang="en-US" baseline="-25000" dirty="0"/>
                <a:t>3</a:t>
              </a:r>
            </a:p>
          </p:txBody>
        </p:sp>
        <p:sp>
          <p:nvSpPr>
            <p:cNvPr id="24" name="TextBox 23"/>
            <p:cNvSpPr txBox="1"/>
            <p:nvPr/>
          </p:nvSpPr>
          <p:spPr>
            <a:xfrm>
              <a:off x="5984033" y="3849877"/>
              <a:ext cx="681135" cy="376972"/>
            </a:xfrm>
            <a:prstGeom prst="rect">
              <a:avLst/>
            </a:prstGeom>
            <a:noFill/>
          </p:spPr>
          <p:txBody>
            <a:bodyPr wrap="square" rtlCol="0">
              <a:spAutoFit/>
            </a:bodyPr>
            <a:lstStyle/>
            <a:p>
              <a:pPr algn="ctr"/>
              <a:r>
                <a:rPr lang="en-US" b="1" i="1" dirty="0"/>
                <a:t>S</a:t>
              </a:r>
              <a:r>
                <a:rPr lang="en-US" baseline="-25000" dirty="0"/>
                <a:t>4</a:t>
              </a:r>
            </a:p>
          </p:txBody>
        </p:sp>
        <p:sp>
          <p:nvSpPr>
            <p:cNvPr id="25" name="TextBox 24"/>
            <p:cNvSpPr txBox="1"/>
            <p:nvPr/>
          </p:nvSpPr>
          <p:spPr>
            <a:xfrm>
              <a:off x="7279433" y="3849877"/>
              <a:ext cx="681135" cy="376972"/>
            </a:xfrm>
            <a:prstGeom prst="rect">
              <a:avLst/>
            </a:prstGeom>
            <a:noFill/>
          </p:spPr>
          <p:txBody>
            <a:bodyPr wrap="square" rtlCol="0">
              <a:spAutoFit/>
            </a:bodyPr>
            <a:lstStyle/>
            <a:p>
              <a:pPr algn="ctr"/>
              <a:r>
                <a:rPr lang="en-US" b="1" i="1" dirty="0"/>
                <a:t>S</a:t>
              </a:r>
              <a:r>
                <a:rPr lang="en-US" baseline="-25000" dirty="0"/>
                <a:t>5</a:t>
              </a:r>
            </a:p>
          </p:txBody>
        </p:sp>
        <p:sp>
          <p:nvSpPr>
            <p:cNvPr id="26" name="TextBox 25"/>
            <p:cNvSpPr txBox="1"/>
            <p:nvPr/>
          </p:nvSpPr>
          <p:spPr>
            <a:xfrm>
              <a:off x="5243024" y="2047875"/>
              <a:ext cx="681135" cy="376972"/>
            </a:xfrm>
            <a:prstGeom prst="rect">
              <a:avLst/>
            </a:prstGeom>
            <a:noFill/>
          </p:spPr>
          <p:txBody>
            <a:bodyPr wrap="square" rtlCol="0">
              <a:spAutoFit/>
            </a:bodyPr>
            <a:lstStyle/>
            <a:p>
              <a:pPr algn="ctr"/>
              <a:r>
                <a:rPr lang="en-US" b="1" i="1" dirty="0"/>
                <a:t>S</a:t>
              </a:r>
              <a:r>
                <a:rPr lang="en-US" baseline="-25000" dirty="0"/>
                <a:t>6</a:t>
              </a:r>
            </a:p>
          </p:txBody>
        </p:sp>
        <p:sp>
          <p:nvSpPr>
            <p:cNvPr id="27" name="TextBox 26"/>
            <p:cNvSpPr txBox="1"/>
            <p:nvPr/>
          </p:nvSpPr>
          <p:spPr>
            <a:xfrm>
              <a:off x="5181601" y="5577459"/>
              <a:ext cx="681135" cy="376972"/>
            </a:xfrm>
            <a:prstGeom prst="rect">
              <a:avLst/>
            </a:prstGeom>
            <a:noFill/>
          </p:spPr>
          <p:txBody>
            <a:bodyPr wrap="square" rtlCol="0">
              <a:spAutoFit/>
            </a:bodyPr>
            <a:lstStyle/>
            <a:p>
              <a:pPr algn="ctr"/>
              <a:r>
                <a:rPr lang="en-US" b="1" i="1" dirty="0"/>
                <a:t>S</a:t>
              </a:r>
              <a:r>
                <a:rPr lang="en-US" baseline="-25000" dirty="0"/>
                <a:t>7</a:t>
              </a:r>
            </a:p>
          </p:txBody>
        </p:sp>
      </p:grpSp>
    </p:spTree>
    <p:extLst>
      <p:ext uri="{BB962C8B-B14F-4D97-AF65-F5344CB8AC3E}">
        <p14:creationId xmlns:p14="http://schemas.microsoft.com/office/powerpoint/2010/main" val="21384065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Vertex cover ≤</a:t>
            </a:r>
            <a:r>
              <a:rPr lang="en-US" i="1" baseline="-25000" dirty="0"/>
              <a:t>P </a:t>
            </a:r>
            <a:r>
              <a:rPr lang="en-US" dirty="0"/>
              <a:t>set cover</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r>
                  <a:rPr lang="en-US" dirty="0"/>
                  <a:t>Proof:</a:t>
                </a:r>
              </a:p>
              <a:p>
                <a:pPr lvl="1"/>
                <a:r>
                  <a:rPr lang="en-US" dirty="0"/>
                  <a:t>Suppose we have a black box that can solve set cover.</a:t>
                </a:r>
              </a:p>
              <a:p>
                <a:pPr lvl="1"/>
                <a:r>
                  <a:rPr lang="en-US" dirty="0"/>
                  <a:t>Consider an instance of vertex cover on graph </a:t>
                </a:r>
                <a:r>
                  <a:rPr lang="en-US" b="1" i="1" dirty="0"/>
                  <a:t>G</a:t>
                </a:r>
                <a:r>
                  <a:rPr lang="en-US" dirty="0"/>
                  <a:t> = (</a:t>
                </a:r>
                <a:r>
                  <a:rPr lang="en-US" b="1" i="1" dirty="0"/>
                  <a:t>V</a:t>
                </a:r>
                <a:r>
                  <a:rPr lang="en-US" dirty="0"/>
                  <a:t>, </a:t>
                </a:r>
                <a:r>
                  <a:rPr lang="en-US" b="1" i="1" dirty="0"/>
                  <a:t>E</a:t>
                </a:r>
                <a:r>
                  <a:rPr lang="en-US" dirty="0"/>
                  <a:t>) with number </a:t>
                </a:r>
                <a:r>
                  <a:rPr lang="en-US" b="1" i="1" dirty="0"/>
                  <a:t>k</a:t>
                </a:r>
                <a:r>
                  <a:rPr lang="en-US" dirty="0"/>
                  <a:t>.</a:t>
                </a:r>
              </a:p>
              <a:p>
                <a:pPr lvl="1"/>
                <a:r>
                  <a:rPr lang="en-US" dirty="0"/>
                  <a:t>We want to cover all the edges in </a:t>
                </a:r>
                <a:r>
                  <a:rPr lang="en-US" b="1" i="1" dirty="0"/>
                  <a:t>E</a:t>
                </a:r>
                <a:r>
                  <a:rPr lang="en-US" dirty="0"/>
                  <a:t>, so we create a set cover problem in which the universe set </a:t>
                </a:r>
                <a:r>
                  <a:rPr lang="en-US" b="1" i="1" dirty="0"/>
                  <a:t>U</a:t>
                </a:r>
                <a:r>
                  <a:rPr lang="en-US" dirty="0"/>
                  <a:t> is </a:t>
                </a:r>
                <a:r>
                  <a:rPr lang="en-US" b="1" i="1" dirty="0"/>
                  <a:t>E</a:t>
                </a:r>
                <a:r>
                  <a:rPr lang="en-US" dirty="0"/>
                  <a:t>.</a:t>
                </a:r>
              </a:p>
              <a:p>
                <a:pPr lvl="1"/>
                <a:r>
                  <a:rPr lang="en-US" dirty="0"/>
                  <a:t>Each vertex in </a:t>
                </a:r>
                <a:r>
                  <a:rPr lang="en-US" b="1" i="1" dirty="0"/>
                  <a:t>V</a:t>
                </a:r>
                <a:r>
                  <a:rPr lang="en-US" dirty="0"/>
                  <a:t> covers some set of edges, so for every vertex </a:t>
                </a:r>
                <a:r>
                  <a:rPr lang="en-US" b="1" i="1" dirty="0" err="1"/>
                  <a:t>i</a:t>
                </a:r>
                <a:r>
                  <a:rPr lang="en-US"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t> </a:t>
                </a:r>
                <a:r>
                  <a:rPr lang="en-US" b="1" i="1" dirty="0"/>
                  <a:t>V</a:t>
                </a:r>
                <a:r>
                  <a:rPr lang="en-US" dirty="0"/>
                  <a:t>, we add a set </a:t>
                </a:r>
                <a:r>
                  <a:rPr lang="en-US" b="1" i="1" dirty="0"/>
                  <a:t>S</a:t>
                </a:r>
                <a:r>
                  <a:rPr lang="en-US" b="1" i="1" baseline="-25000" dirty="0"/>
                  <a:t>i</a:t>
                </a:r>
                <a:r>
                  <a:rPr lang="en-US" dirty="0"/>
                  <a:t> </a:t>
                </a:r>
                <a14:m>
                  <m:oMath xmlns:m="http://schemas.openxmlformats.org/officeDocument/2006/math">
                    <m:r>
                      <a:rPr lang="en-US" i="1" smtClean="0">
                        <a:latin typeface="Cambria Math" panose="02040503050406030204" pitchFamily="18" charset="0"/>
                        <a:ea typeface="Cambria Math" panose="02040503050406030204" pitchFamily="18" charset="0"/>
                      </a:rPr>
                      <m:t>⊆</m:t>
                    </m:r>
                  </m:oMath>
                </a14:m>
                <a:r>
                  <a:rPr lang="en-US" dirty="0"/>
                  <a:t> </a:t>
                </a:r>
                <a:r>
                  <a:rPr lang="en-US" b="1" i="1" dirty="0"/>
                  <a:t>U</a:t>
                </a:r>
                <a:r>
                  <a:rPr lang="en-US" dirty="0"/>
                  <a:t> where the elements of </a:t>
                </a:r>
                <a:r>
                  <a:rPr lang="en-US" b="1" i="1" dirty="0"/>
                  <a:t>S</a:t>
                </a:r>
                <a:r>
                  <a:rPr lang="en-US" b="1" i="1" baseline="-25000" dirty="0"/>
                  <a:t>i</a:t>
                </a:r>
                <a:r>
                  <a:rPr lang="en-US" dirty="0"/>
                  <a:t> are all the edges incident on </a:t>
                </a:r>
                <a:r>
                  <a:rPr lang="en-US" b="1" i="1" dirty="0" err="1"/>
                  <a:t>i</a:t>
                </a:r>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t="-659" r="-1167"/>
                </a:stretch>
              </a:blipFill>
            </p:spPr>
            <p:txBody>
              <a:bodyPr/>
              <a:lstStyle/>
              <a:p>
                <a:r>
                  <a:rPr lang="en-US">
                    <a:noFill/>
                  </a:rPr>
                  <a:t> </a:t>
                </a:r>
              </a:p>
            </p:txBody>
          </p:sp>
        </mc:Fallback>
      </mc:AlternateContent>
    </p:spTree>
    <p:extLst>
      <p:ext uri="{BB962C8B-B14F-4D97-AF65-F5344CB8AC3E}">
        <p14:creationId xmlns:p14="http://schemas.microsoft.com/office/powerpoint/2010/main" val="2648395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Proof continued</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US" dirty="0"/>
                  <a:t>We claim that </a:t>
                </a:r>
                <a:r>
                  <a:rPr lang="en-US" b="1" i="1" dirty="0"/>
                  <a:t>U</a:t>
                </a:r>
                <a:r>
                  <a:rPr lang="en-US" dirty="0"/>
                  <a:t> can be covered with at most </a:t>
                </a:r>
                <a:r>
                  <a:rPr lang="en-US" b="1" i="1" dirty="0"/>
                  <a:t>k</a:t>
                </a:r>
                <a:r>
                  <a:rPr lang="en-US" dirty="0"/>
                  <a:t> of the sets </a:t>
                </a:r>
                <a:r>
                  <a:rPr lang="en-US" b="1" i="1" dirty="0"/>
                  <a:t>S</a:t>
                </a:r>
                <a:r>
                  <a:rPr lang="en-US" baseline="-25000" dirty="0"/>
                  <a:t>1</a:t>
                </a:r>
                <a:r>
                  <a:rPr lang="en-US" dirty="0"/>
                  <a:t>, </a:t>
                </a:r>
                <a:r>
                  <a:rPr lang="en-US" b="1" i="1" dirty="0"/>
                  <a:t>S</a:t>
                </a:r>
                <a:r>
                  <a:rPr lang="en-US" baseline="-25000" dirty="0"/>
                  <a:t>2</a:t>
                </a:r>
                <a:r>
                  <a:rPr lang="en-US" dirty="0"/>
                  <a:t>, …, </a:t>
                </a:r>
                <a:r>
                  <a:rPr lang="en-US" b="1" i="1" dirty="0"/>
                  <a:t>S</a:t>
                </a:r>
                <a:r>
                  <a:rPr lang="en-US" b="1" i="1" baseline="-25000" dirty="0"/>
                  <a:t>n</a:t>
                </a:r>
                <a:r>
                  <a:rPr lang="en-US" dirty="0"/>
                  <a:t> if and only if </a:t>
                </a:r>
                <a:r>
                  <a:rPr lang="en-US" b="1" i="1" dirty="0"/>
                  <a:t>G</a:t>
                </a:r>
                <a:r>
                  <a:rPr lang="en-US" dirty="0"/>
                  <a:t> has a vertex cover of size at most </a:t>
                </a:r>
                <a:r>
                  <a:rPr lang="en-US" b="1" i="1" dirty="0"/>
                  <a:t>k</a:t>
                </a:r>
                <a:r>
                  <a:rPr lang="en-US" dirty="0"/>
                  <a:t>.</a:t>
                </a:r>
              </a:p>
              <a:p>
                <a:r>
                  <a:rPr lang="en-US" dirty="0"/>
                  <a:t>If </a:t>
                </a:r>
                <a14:m>
                  <m:oMath xmlns:m="http://schemas.openxmlformats.org/officeDocument/2006/math">
                    <m:sSub>
                      <m:sSubPr>
                        <m:ctrlPr>
                          <a:rPr lang="en-US" b="0" i="1" smtClean="0">
                            <a:latin typeface="Cambria Math" panose="02040503050406030204" pitchFamily="18" charset="0"/>
                          </a:rPr>
                        </m:ctrlPr>
                      </m:sSubPr>
                      <m:e>
                        <m:r>
                          <a:rPr lang="en-US" b="0" i="1" smtClean="0">
                            <a:latin typeface="Cambria Math" panose="02040503050406030204" pitchFamily="18" charset="0"/>
                          </a:rPr>
                          <m:t>𝑆</m:t>
                        </m:r>
                      </m:e>
                      <m:sub>
                        <m:sSub>
                          <m:sSubPr>
                            <m:ctrlPr>
                              <a:rPr lang="en-US" b="0" i="1" smtClean="0">
                                <a:latin typeface="Cambria Math" panose="02040503050406030204" pitchFamily="18" charset="0"/>
                              </a:rPr>
                            </m:ctrlPr>
                          </m:sSubPr>
                          <m:e>
                            <m:r>
                              <a:rPr lang="en-US" b="0" i="1" smtClean="0">
                                <a:latin typeface="Cambria Math" panose="02040503050406030204" pitchFamily="18" charset="0"/>
                              </a:rPr>
                              <m:t>𝑖</m:t>
                            </m:r>
                          </m:e>
                          <m:sub>
                            <m:r>
                              <a:rPr lang="en-US" b="0" i="1" smtClean="0">
                                <a:latin typeface="Cambria Math" panose="02040503050406030204" pitchFamily="18" charset="0"/>
                              </a:rPr>
                              <m:t>1</m:t>
                            </m:r>
                          </m:sub>
                        </m:sSub>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𝑆</m:t>
                        </m:r>
                      </m:e>
                      <m:sub>
                        <m:sSub>
                          <m:sSubPr>
                            <m:ctrlPr>
                              <a:rPr lang="en-US" i="1">
                                <a:latin typeface="Cambria Math" panose="02040503050406030204" pitchFamily="18" charset="0"/>
                              </a:rPr>
                            </m:ctrlPr>
                          </m:sSubPr>
                          <m:e>
                            <m:r>
                              <a:rPr lang="en-US" i="1">
                                <a:latin typeface="Cambria Math" panose="02040503050406030204" pitchFamily="18" charset="0"/>
                              </a:rPr>
                              <m:t>𝑖</m:t>
                            </m:r>
                          </m:e>
                          <m:sub>
                            <m:r>
                              <a:rPr lang="en-US" b="0" i="1" smtClean="0">
                                <a:latin typeface="Cambria Math" panose="02040503050406030204" pitchFamily="18" charset="0"/>
                              </a:rPr>
                              <m:t>2</m:t>
                            </m:r>
                          </m:sub>
                        </m:sSub>
                      </m:sub>
                    </m:sSub>
                    <m:r>
                      <a:rPr lang="en-US" b="0" i="1" smtClean="0">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𝑆</m:t>
                        </m:r>
                      </m:e>
                      <m:sub>
                        <m:sSub>
                          <m:sSubPr>
                            <m:ctrlPr>
                              <a:rPr lang="en-US" i="1">
                                <a:latin typeface="Cambria Math" panose="02040503050406030204" pitchFamily="18" charset="0"/>
                              </a:rPr>
                            </m:ctrlPr>
                          </m:sSubPr>
                          <m:e>
                            <m:r>
                              <a:rPr lang="en-US" i="1">
                                <a:latin typeface="Cambria Math" panose="02040503050406030204" pitchFamily="18" charset="0"/>
                              </a:rPr>
                              <m:t>𝑖</m:t>
                            </m:r>
                          </m:e>
                          <m:sub>
                            <m:r>
                              <a:rPr lang="en-US" b="0" i="1" smtClean="0">
                                <a:latin typeface="Cambria Math" panose="02040503050406030204" pitchFamily="18" charset="0"/>
                              </a:rPr>
                              <m:t>𝑙</m:t>
                            </m:r>
                          </m:sub>
                        </m:sSub>
                      </m:sub>
                    </m:sSub>
                  </m:oMath>
                </a14:m>
                <a:r>
                  <a:rPr lang="en-US" dirty="0"/>
                  <a:t> are </a:t>
                </a:r>
                <a:r>
                  <a:rPr lang="en-US" b="1" i="1" dirty="0"/>
                  <a:t>l</a:t>
                </a:r>
                <a:r>
                  <a:rPr lang="en-US" dirty="0"/>
                  <a:t> </a:t>
                </a:r>
                <a:r>
                  <a:rPr lang="el-GR" dirty="0"/>
                  <a:t>≤</a:t>
                </a:r>
                <a:r>
                  <a:rPr lang="en-US" dirty="0"/>
                  <a:t> </a:t>
                </a:r>
                <a:r>
                  <a:rPr lang="en-US" b="1" i="1" dirty="0"/>
                  <a:t>k</a:t>
                </a:r>
                <a:r>
                  <a:rPr lang="en-US" dirty="0"/>
                  <a:t> sets that cover </a:t>
                </a:r>
                <a:r>
                  <a:rPr lang="en-US" b="1" i="1" dirty="0"/>
                  <a:t>U</a:t>
                </a:r>
                <a:r>
                  <a:rPr lang="en-US" dirty="0"/>
                  <a:t>, then every edge in </a:t>
                </a:r>
                <a:r>
                  <a:rPr lang="en-US" b="1" i="1" dirty="0"/>
                  <a:t>G</a:t>
                </a:r>
                <a:r>
                  <a:rPr lang="en-US" dirty="0"/>
                  <a:t> is incident to one of the vertices </a:t>
                </a:r>
                <a:r>
                  <a:rPr lang="en-US" b="1" i="1" dirty="0"/>
                  <a:t>i</a:t>
                </a:r>
                <a:r>
                  <a:rPr lang="en-US" baseline="-25000" dirty="0"/>
                  <a:t>1</a:t>
                </a:r>
                <a:r>
                  <a:rPr lang="en-US" dirty="0"/>
                  <a:t>, </a:t>
                </a:r>
                <a:r>
                  <a:rPr lang="en-US" b="1" i="1" dirty="0"/>
                  <a:t>i</a:t>
                </a:r>
                <a:r>
                  <a:rPr lang="en-US" baseline="-25000" dirty="0"/>
                  <a:t>2</a:t>
                </a:r>
                <a:r>
                  <a:rPr lang="en-US" dirty="0"/>
                  <a:t>,…, </a:t>
                </a:r>
                <a:r>
                  <a:rPr lang="en-US" b="1" i="1" dirty="0" err="1"/>
                  <a:t>i</a:t>
                </a:r>
                <a:r>
                  <a:rPr lang="en-US" b="1" i="1" baseline="-25000" dirty="0" err="1"/>
                  <a:t>l</a:t>
                </a:r>
                <a:r>
                  <a:rPr lang="en-US" dirty="0"/>
                  <a:t>.  Thus, the set {</a:t>
                </a:r>
                <a:r>
                  <a:rPr lang="en-US" b="1" i="1" dirty="0"/>
                  <a:t>i</a:t>
                </a:r>
                <a:r>
                  <a:rPr lang="en-US" baseline="-25000" dirty="0"/>
                  <a:t>1</a:t>
                </a:r>
                <a:r>
                  <a:rPr lang="en-US" dirty="0"/>
                  <a:t>,</a:t>
                </a:r>
                <a:r>
                  <a:rPr lang="en-US" b="1" i="1" dirty="0"/>
                  <a:t>i</a:t>
                </a:r>
                <a:r>
                  <a:rPr lang="en-US" baseline="-25000" dirty="0"/>
                  <a:t>2</a:t>
                </a:r>
                <a:r>
                  <a:rPr lang="en-US" dirty="0"/>
                  <a:t>,…,</a:t>
                </a:r>
                <a:r>
                  <a:rPr lang="en-US" b="1" i="1" dirty="0" err="1"/>
                  <a:t>i</a:t>
                </a:r>
                <a:r>
                  <a:rPr lang="en-US" b="1" i="1" baseline="-25000" dirty="0" err="1"/>
                  <a:t>l</a:t>
                </a:r>
                <a:r>
                  <a:rPr lang="en-US" dirty="0"/>
                  <a:t>} is a vertex cover in </a:t>
                </a:r>
                <a:r>
                  <a:rPr lang="en-US" b="1" i="1" dirty="0"/>
                  <a:t>G</a:t>
                </a:r>
                <a:r>
                  <a:rPr lang="en-US" dirty="0"/>
                  <a:t> of size </a:t>
                </a:r>
                <a:r>
                  <a:rPr lang="en-US" b="1" i="1" dirty="0"/>
                  <a:t>l</a:t>
                </a:r>
                <a:r>
                  <a:rPr lang="en-US" dirty="0"/>
                  <a:t> </a:t>
                </a:r>
                <a:r>
                  <a:rPr lang="el-GR" dirty="0"/>
                  <a:t>≤</a:t>
                </a:r>
                <a:r>
                  <a:rPr lang="en-US" dirty="0"/>
                  <a:t> </a:t>
                </a:r>
                <a:r>
                  <a:rPr lang="en-US" b="1" i="1" dirty="0"/>
                  <a:t>k</a:t>
                </a:r>
                <a:r>
                  <a:rPr lang="en-US" dirty="0"/>
                  <a:t>.</a:t>
                </a:r>
              </a:p>
              <a:p>
                <a:r>
                  <a:rPr lang="en-US" dirty="0"/>
                  <a:t>Conversely, if {</a:t>
                </a:r>
                <a:r>
                  <a:rPr lang="en-US" b="1" i="1" dirty="0"/>
                  <a:t>i</a:t>
                </a:r>
                <a:r>
                  <a:rPr lang="en-US" baseline="-25000" dirty="0"/>
                  <a:t>1</a:t>
                </a:r>
                <a:r>
                  <a:rPr lang="en-US" dirty="0"/>
                  <a:t>, </a:t>
                </a:r>
                <a:r>
                  <a:rPr lang="en-US" b="1" i="1" dirty="0"/>
                  <a:t>i</a:t>
                </a:r>
                <a:r>
                  <a:rPr lang="en-US" baseline="-25000" dirty="0"/>
                  <a:t>2</a:t>
                </a:r>
                <a:r>
                  <a:rPr lang="en-US" dirty="0"/>
                  <a:t>,…, </a:t>
                </a:r>
                <a:r>
                  <a:rPr lang="en-US" b="1" i="1" dirty="0" err="1"/>
                  <a:t>i</a:t>
                </a:r>
                <a:r>
                  <a:rPr lang="en-US" b="1" i="1" baseline="-25000" dirty="0" err="1"/>
                  <a:t>l</a:t>
                </a:r>
                <a:r>
                  <a:rPr lang="en-US" dirty="0"/>
                  <a:t>} is a vertex cover in </a:t>
                </a:r>
                <a:r>
                  <a:rPr lang="en-US" b="1" i="1" dirty="0"/>
                  <a:t>G</a:t>
                </a:r>
                <a:r>
                  <a:rPr lang="en-US" dirty="0"/>
                  <a:t> of size </a:t>
                </a:r>
                <a:r>
                  <a:rPr lang="en-US" b="1" i="1" dirty="0"/>
                  <a:t>l</a:t>
                </a:r>
                <a:r>
                  <a:rPr lang="en-US" dirty="0"/>
                  <a:t> </a:t>
                </a:r>
                <a:r>
                  <a:rPr lang="el-GR" dirty="0"/>
                  <a:t>≤</a:t>
                </a:r>
                <a:r>
                  <a:rPr lang="en-US" dirty="0"/>
                  <a:t> </a:t>
                </a:r>
                <a:r>
                  <a:rPr lang="en-US" b="1" i="1" dirty="0"/>
                  <a:t>k</a:t>
                </a:r>
                <a:r>
                  <a:rPr lang="en-US" dirty="0"/>
                  <a:t>, then the sets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𝑆</m:t>
                        </m:r>
                      </m:e>
                      <m:sub>
                        <m:sSub>
                          <m:sSubPr>
                            <m:ctrlPr>
                              <a:rPr lang="en-US" i="1">
                                <a:latin typeface="Cambria Math" panose="02040503050406030204" pitchFamily="18" charset="0"/>
                              </a:rPr>
                            </m:ctrlPr>
                          </m:sSubPr>
                          <m:e>
                            <m:r>
                              <a:rPr lang="en-US" i="1">
                                <a:latin typeface="Cambria Math" panose="02040503050406030204" pitchFamily="18" charset="0"/>
                              </a:rPr>
                              <m:t>𝑖</m:t>
                            </m:r>
                          </m:e>
                          <m:sub>
                            <m:r>
                              <a:rPr lang="en-US" i="1">
                                <a:latin typeface="Cambria Math" panose="02040503050406030204" pitchFamily="18" charset="0"/>
                              </a:rPr>
                              <m:t>1</m:t>
                            </m:r>
                          </m:sub>
                        </m:sSub>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𝑆</m:t>
                        </m:r>
                      </m:e>
                      <m:sub>
                        <m:sSub>
                          <m:sSubPr>
                            <m:ctrlPr>
                              <a:rPr lang="en-US" i="1">
                                <a:latin typeface="Cambria Math" panose="02040503050406030204" pitchFamily="18" charset="0"/>
                              </a:rPr>
                            </m:ctrlPr>
                          </m:sSubPr>
                          <m:e>
                            <m:r>
                              <a:rPr lang="en-US" i="1">
                                <a:latin typeface="Cambria Math" panose="02040503050406030204" pitchFamily="18" charset="0"/>
                              </a:rPr>
                              <m:t>𝑖</m:t>
                            </m:r>
                          </m:e>
                          <m:sub>
                            <m:r>
                              <a:rPr lang="en-US" i="1">
                                <a:latin typeface="Cambria Math" panose="02040503050406030204" pitchFamily="18" charset="0"/>
                              </a:rPr>
                              <m:t>2</m:t>
                            </m:r>
                          </m:sub>
                        </m:sSub>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𝑆</m:t>
                        </m:r>
                      </m:e>
                      <m:sub>
                        <m:sSub>
                          <m:sSubPr>
                            <m:ctrlPr>
                              <a:rPr lang="en-US" i="1">
                                <a:latin typeface="Cambria Math" panose="02040503050406030204" pitchFamily="18" charset="0"/>
                              </a:rPr>
                            </m:ctrlPr>
                          </m:sSubPr>
                          <m:e>
                            <m:r>
                              <a:rPr lang="en-US" i="1">
                                <a:latin typeface="Cambria Math" panose="02040503050406030204" pitchFamily="18" charset="0"/>
                              </a:rPr>
                              <m:t>𝑖</m:t>
                            </m:r>
                          </m:e>
                          <m:sub>
                            <m:r>
                              <a:rPr lang="en-US" i="1">
                                <a:latin typeface="Cambria Math" panose="02040503050406030204" pitchFamily="18" charset="0"/>
                              </a:rPr>
                              <m:t>𝑙</m:t>
                            </m:r>
                          </m:sub>
                        </m:sSub>
                      </m:sub>
                    </m:sSub>
                  </m:oMath>
                </a14:m>
                <a:r>
                  <a:rPr lang="en-US" dirty="0"/>
                  <a:t> cover </a:t>
                </a:r>
                <a:r>
                  <a:rPr lang="en-US" b="1" i="1" dirty="0"/>
                  <a:t>U</a:t>
                </a:r>
                <a:r>
                  <a:rPr lang="en-US" dirty="0"/>
                  <a:t>.</a:t>
                </a:r>
              </a:p>
              <a:p>
                <a:r>
                  <a:rPr lang="en-US" dirty="0"/>
                  <a:t>For any vertex cover problem, we make an instance of set cover as described, pass it to our black box, and answer yes if and only if the black box answers yes.</a:t>
                </a:r>
              </a:p>
              <a:p>
                <a:pPr marL="118872" indent="0">
                  <a:buNone/>
                </a:pPr>
                <a:r>
                  <a:rPr lang="en-US" dirty="0"/>
                  <a:t>∎</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556" t="-2372" r="-1500"/>
                </a:stretch>
              </a:blipFill>
            </p:spPr>
            <p:txBody>
              <a:bodyPr/>
              <a:lstStyle/>
              <a:p>
                <a:r>
                  <a:rPr lang="en-US">
                    <a:noFill/>
                  </a:rPr>
                  <a:t> </a:t>
                </a:r>
              </a:p>
            </p:txBody>
          </p:sp>
        </mc:Fallback>
      </mc:AlternateContent>
    </p:spTree>
    <p:extLst>
      <p:ext uri="{BB962C8B-B14F-4D97-AF65-F5344CB8AC3E}">
        <p14:creationId xmlns:p14="http://schemas.microsoft.com/office/powerpoint/2010/main" val="945882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Next time…</a:t>
            </a:r>
            <a:endParaRPr lang="en-US" dirty="0"/>
          </a:p>
        </p:txBody>
      </p:sp>
      <p:sp>
        <p:nvSpPr>
          <p:cNvPr id="3" name="Content Placeholder 2"/>
          <p:cNvSpPr>
            <a:spLocks noGrp="1"/>
          </p:cNvSpPr>
          <p:nvPr>
            <p:ph idx="1"/>
          </p:nvPr>
        </p:nvSpPr>
        <p:spPr/>
        <p:txBody>
          <a:bodyPr/>
          <a:lstStyle/>
          <a:p>
            <a:r>
              <a:rPr lang="en-US" dirty="0"/>
              <a:t>Reductions via gadgets</a:t>
            </a:r>
          </a:p>
          <a:p>
            <a:r>
              <a:rPr lang="en-US" dirty="0"/>
              <a:t>Certificates and the definition of NP</a:t>
            </a:r>
          </a:p>
          <a:p>
            <a:pPr marL="118872" indent="0">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p:txBody>
          <a:bodyPr>
            <a:normAutofit/>
          </a:bodyPr>
          <a:lstStyle/>
          <a:p>
            <a:r>
              <a:rPr lang="en-US" dirty="0"/>
              <a:t>Finish Homework 5</a:t>
            </a:r>
          </a:p>
          <a:p>
            <a:pPr lvl="1"/>
            <a:r>
              <a:rPr lang="en-US" b="1" dirty="0"/>
              <a:t>Due tonight by midnight!</a:t>
            </a:r>
          </a:p>
          <a:p>
            <a:r>
              <a:rPr lang="en-US" dirty="0"/>
              <a:t>Read 8.2 and 8.3</a:t>
            </a:r>
          </a:p>
          <a:p>
            <a:r>
              <a:rPr lang="en-US" dirty="0"/>
              <a:t>Study for Exam 3</a:t>
            </a:r>
          </a:p>
          <a:p>
            <a:pPr lvl="1"/>
            <a:r>
              <a:rPr lang="en-US" dirty="0"/>
              <a:t>Monday </a:t>
            </a:r>
            <a:r>
              <a:rPr lang="en-US"/>
              <a:t>after next!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E:\Application Data\Local\Microsoft\Windows\Temporary Internet Files\Content.IE5\08224E74\MPj04427090000[1].jpg"/>
          <p:cNvPicPr>
            <a:picLocks noChangeAspect="1" noChangeArrowheads="1"/>
          </p:cNvPicPr>
          <p:nvPr/>
        </p:nvPicPr>
        <p:blipFill>
          <a:blip r:embed="rId2" cstate="print"/>
          <a:srcRect/>
          <a:stretch>
            <a:fillRect/>
          </a:stretch>
        </p:blipFill>
        <p:spPr bwMode="auto">
          <a:xfrm>
            <a:off x="8610600" y="4376594"/>
            <a:ext cx="3458004" cy="2405206"/>
          </a:xfrm>
          <a:prstGeom prst="trapezoid">
            <a:avLst>
              <a:gd name="adj" fmla="val 14140"/>
            </a:avLst>
          </a:prstGeom>
          <a:noFill/>
          <a:effectLst>
            <a:softEdge rad="63500"/>
          </a:effectLst>
        </p:spPr>
      </p:pic>
      <p:sp>
        <p:nvSpPr>
          <p:cNvPr id="2" name="Title 1"/>
          <p:cNvSpPr>
            <a:spLocks noGrp="1"/>
          </p:cNvSpPr>
          <p:nvPr>
            <p:ph type="title"/>
          </p:nvPr>
        </p:nvSpPr>
        <p:spPr/>
        <p:txBody>
          <a:bodyPr/>
          <a:lstStyle/>
          <a:p>
            <a:r>
              <a:rPr lang="en-US" dirty="0"/>
              <a:t>Logical </a:t>
            </a:r>
            <a:r>
              <a:rPr lang="en-US" dirty="0" err="1"/>
              <a:t>warmup</a:t>
            </a:r>
            <a:endParaRPr lang="en-US" dirty="0"/>
          </a:p>
        </p:txBody>
      </p:sp>
      <p:sp>
        <p:nvSpPr>
          <p:cNvPr id="3" name="Content Placeholder 2"/>
          <p:cNvSpPr>
            <a:spLocks noGrp="1"/>
          </p:cNvSpPr>
          <p:nvPr>
            <p:ph idx="1"/>
          </p:nvPr>
        </p:nvSpPr>
        <p:spPr>
          <a:xfrm>
            <a:off x="609600" y="1775192"/>
            <a:ext cx="10972800" cy="3711209"/>
          </a:xfrm>
        </p:spPr>
        <p:txBody>
          <a:bodyPr>
            <a:normAutofit/>
          </a:bodyPr>
          <a:lstStyle/>
          <a:p>
            <a:r>
              <a:rPr lang="en-US" dirty="0"/>
              <a:t>Two vegetarians and two cannibals are on one bank of a river</a:t>
            </a:r>
          </a:p>
          <a:p>
            <a:r>
              <a:rPr lang="en-US" dirty="0"/>
              <a:t>They have a boat that can hold at most two people</a:t>
            </a:r>
          </a:p>
          <a:p>
            <a:r>
              <a:rPr lang="en-US" dirty="0"/>
              <a:t>Come up with a sequence of boat loads that will convey all four people safely to the other side of the river</a:t>
            </a:r>
          </a:p>
          <a:p>
            <a:r>
              <a:rPr lang="en-US" dirty="0"/>
              <a:t>The cannibals on any given bank cannot outnumber the vegetarians…or else!</a:t>
            </a:r>
          </a:p>
        </p:txBody>
      </p:sp>
    </p:spTree>
    <p:extLst>
      <p:ext uri="{BB962C8B-B14F-4D97-AF65-F5344CB8AC3E}">
        <p14:creationId xmlns:p14="http://schemas.microsoft.com/office/powerpoint/2010/main" val="3436192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NP-completeness</a:t>
            </a:r>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0805788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Efficient algorithms</a:t>
            </a:r>
          </a:p>
        </p:txBody>
      </p:sp>
      <p:sp>
        <p:nvSpPr>
          <p:cNvPr id="3" name="Content Placeholder 2"/>
          <p:cNvSpPr>
            <a:spLocks noGrp="1"/>
          </p:cNvSpPr>
          <p:nvPr>
            <p:ph idx="1"/>
          </p:nvPr>
        </p:nvSpPr>
        <p:spPr/>
        <p:txBody>
          <a:bodyPr>
            <a:normAutofit/>
          </a:bodyPr>
          <a:lstStyle/>
          <a:p>
            <a:r>
              <a:rPr lang="en-US" dirty="0"/>
              <a:t>Until this point in the course, we have studied efficient algorithms</a:t>
            </a:r>
          </a:p>
          <a:p>
            <a:pPr lvl="1"/>
            <a:r>
              <a:rPr lang="en-US" dirty="0"/>
              <a:t>Polynomial time algorithms</a:t>
            </a:r>
          </a:p>
          <a:p>
            <a:r>
              <a:rPr lang="en-US" dirty="0"/>
              <a:t>Perhaps more important than the list of algorithms we studied were the principles behind such algorithms</a:t>
            </a:r>
          </a:p>
          <a:p>
            <a:r>
              <a:rPr lang="en-US" dirty="0"/>
              <a:t>Are there problems for which there are no efficient algorithms?</a:t>
            </a:r>
          </a:p>
          <a:p>
            <a:r>
              <a:rPr lang="en-US" dirty="0"/>
              <a:t>The study of computational complexity tries to rank all problems based on their difficulty</a:t>
            </a:r>
          </a:p>
        </p:txBody>
      </p:sp>
    </p:spTree>
    <p:extLst>
      <p:ext uri="{BB962C8B-B14F-4D97-AF65-F5344CB8AC3E}">
        <p14:creationId xmlns:p14="http://schemas.microsoft.com/office/powerpoint/2010/main" val="1925960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Hard problems</a:t>
            </a:r>
          </a:p>
        </p:txBody>
      </p:sp>
      <p:sp>
        <p:nvSpPr>
          <p:cNvPr id="3" name="Content Placeholder 2"/>
          <p:cNvSpPr>
            <a:spLocks noGrp="1"/>
          </p:cNvSpPr>
          <p:nvPr>
            <p:ph idx="1"/>
          </p:nvPr>
        </p:nvSpPr>
        <p:spPr/>
        <p:txBody>
          <a:bodyPr>
            <a:normAutofit/>
          </a:bodyPr>
          <a:lstStyle/>
          <a:p>
            <a:r>
              <a:rPr lang="en-US" dirty="0"/>
              <a:t>Some very hard problems have been proven to have no polynomial-time algorithms</a:t>
            </a:r>
          </a:p>
          <a:p>
            <a:r>
              <a:rPr lang="en-US" dirty="0"/>
              <a:t>Unfortunately, a large number of important problems in optimization, AI, combinatorics, logic, and other areas have resisted categorization</a:t>
            </a:r>
          </a:p>
          <a:p>
            <a:pPr lvl="1"/>
            <a:r>
              <a:rPr lang="en-US" dirty="0"/>
              <a:t>We have not been able to find polynomial-time algorithms for these problems</a:t>
            </a:r>
          </a:p>
          <a:p>
            <a:pPr lvl="1"/>
            <a:r>
              <a:rPr lang="en-US" b="1" dirty="0"/>
              <a:t>But</a:t>
            </a:r>
            <a:r>
              <a:rPr lang="en-US" dirty="0"/>
              <a:t> we have also failed to prove that polynomial time algorithms cannot exist</a:t>
            </a:r>
          </a:p>
        </p:txBody>
      </p:sp>
    </p:spTree>
    <p:extLst>
      <p:ext uri="{BB962C8B-B14F-4D97-AF65-F5344CB8AC3E}">
        <p14:creationId xmlns:p14="http://schemas.microsoft.com/office/powerpoint/2010/main" val="3212456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NP-complete</a:t>
            </a:r>
          </a:p>
        </p:txBody>
      </p:sp>
      <p:sp>
        <p:nvSpPr>
          <p:cNvPr id="3" name="Content Placeholder 2"/>
          <p:cNvSpPr>
            <a:spLocks noGrp="1"/>
          </p:cNvSpPr>
          <p:nvPr>
            <p:ph idx="1"/>
          </p:nvPr>
        </p:nvSpPr>
        <p:spPr/>
        <p:txBody>
          <a:bodyPr/>
          <a:lstStyle/>
          <a:p>
            <a:r>
              <a:rPr lang="en-US" b="1" dirty="0"/>
              <a:t>NP-complete</a:t>
            </a:r>
            <a:r>
              <a:rPr lang="en-US" dirty="0"/>
              <a:t> problems are one of the classes in this gray area</a:t>
            </a:r>
          </a:p>
          <a:p>
            <a:r>
              <a:rPr lang="en-US" dirty="0"/>
              <a:t>All NP-complete problems are essentially equivalent because a polynomial-time algorithm for one such problem would imply a polynomial-time algorithm for all of them</a:t>
            </a:r>
          </a:p>
          <a:p>
            <a:r>
              <a:rPr lang="en-US" dirty="0"/>
              <a:t>Thus, we can think of this set of thousands of problems as really </a:t>
            </a:r>
            <a:r>
              <a:rPr lang="en-US" b="1" dirty="0"/>
              <a:t>one</a:t>
            </a:r>
            <a:r>
              <a:rPr lang="en-US" dirty="0"/>
              <a:t> fundamental problem</a:t>
            </a:r>
          </a:p>
        </p:txBody>
      </p:sp>
    </p:spTree>
    <p:extLst>
      <p:ext uri="{BB962C8B-B14F-4D97-AF65-F5344CB8AC3E}">
        <p14:creationId xmlns:p14="http://schemas.microsoft.com/office/powerpoint/2010/main" val="3047330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NP-Comple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0505" y="215266"/>
            <a:ext cx="9090990" cy="5880734"/>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3048000" y="6248400"/>
            <a:ext cx="5867400" cy="369332"/>
          </a:xfrm>
          <a:prstGeom prst="rect">
            <a:avLst/>
          </a:prstGeom>
          <a:noFill/>
        </p:spPr>
        <p:txBody>
          <a:bodyPr wrap="square" rtlCol="0">
            <a:spAutoFit/>
          </a:bodyPr>
          <a:lstStyle/>
          <a:p>
            <a:pPr algn="ctr"/>
            <a:r>
              <a:rPr lang="en-US" dirty="0"/>
              <a:t>From </a:t>
            </a:r>
            <a:r>
              <a:rPr lang="en-US" dirty="0" err="1"/>
              <a:t>xkcd</a:t>
            </a:r>
            <a:r>
              <a:rPr lang="en-US" dirty="0"/>
              <a:t>: https://xkcd.com/287/</a:t>
            </a:r>
          </a:p>
        </p:txBody>
      </p:sp>
    </p:spTree>
    <p:extLst>
      <p:ext uri="{BB962C8B-B14F-4D97-AF65-F5344CB8AC3E}">
        <p14:creationId xmlns:p14="http://schemas.microsoft.com/office/powerpoint/2010/main" val="6684354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6356</TotalTime>
  <Words>1900</Words>
  <Application>Microsoft Office PowerPoint</Application>
  <PresentationFormat>Widescreen</PresentationFormat>
  <Paragraphs>174</Paragraphs>
  <Slides>38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Arial</vt:lpstr>
      <vt:lpstr>Calibri</vt:lpstr>
      <vt:lpstr>Cambria Math</vt:lpstr>
      <vt:lpstr>Corbel</vt:lpstr>
      <vt:lpstr>Wingdings</vt:lpstr>
      <vt:lpstr>Wingdings 2</vt:lpstr>
      <vt:lpstr>Wingdings 3</vt:lpstr>
      <vt:lpstr>Module</vt:lpstr>
      <vt:lpstr>COMP 4500</vt:lpstr>
      <vt:lpstr>Last time</vt:lpstr>
      <vt:lpstr>Questions?</vt:lpstr>
      <vt:lpstr>Logical warmup</vt:lpstr>
      <vt:lpstr>NP-completeness</vt:lpstr>
      <vt:lpstr>Efficient algorithms</vt:lpstr>
      <vt:lpstr>Hard problems</vt:lpstr>
      <vt:lpstr>NP-complete</vt:lpstr>
      <vt:lpstr>PowerPoint Presentation</vt:lpstr>
      <vt:lpstr>What happens when you need to solve an NP-complete problem?</vt:lpstr>
      <vt:lpstr>PowerPoint Presentation</vt:lpstr>
      <vt:lpstr>PowerPoint Presentation</vt:lpstr>
      <vt:lpstr>Three-Sentence Summary of Polynomial-Time Reductions</vt:lpstr>
      <vt:lpstr>Polynomial-Time Reductions</vt:lpstr>
      <vt:lpstr>Characterizing hardness</vt:lpstr>
      <vt:lpstr>Reductions</vt:lpstr>
      <vt:lpstr>Why are reductions useful?</vt:lpstr>
      <vt:lpstr>What about the other direction?</vt:lpstr>
      <vt:lpstr>A house of cards</vt:lpstr>
      <vt:lpstr>Independent set</vt:lpstr>
      <vt:lpstr>Independent set example</vt:lpstr>
      <vt:lpstr>Hardness of independent set</vt:lpstr>
      <vt:lpstr>Optimization vs. decision problems</vt:lpstr>
      <vt:lpstr>Vertex cover</vt:lpstr>
      <vt:lpstr>Find a small vertex cover on this graph</vt:lpstr>
      <vt:lpstr>Relationship between independent set and vertex cover</vt:lpstr>
      <vt:lpstr>Proof continued</vt:lpstr>
      <vt:lpstr>Independent set ≤P vertex cover</vt:lpstr>
      <vt:lpstr>Vertex cover ≤P independent set</vt:lpstr>
      <vt:lpstr>Reductions</vt:lpstr>
      <vt:lpstr>Packing and covering</vt:lpstr>
      <vt:lpstr>Set cover</vt:lpstr>
      <vt:lpstr>Set cover example</vt:lpstr>
      <vt:lpstr>Vertex cover ≤P set cover</vt:lpstr>
      <vt:lpstr>Proof continued</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645</cp:revision>
  <dcterms:created xsi:type="dcterms:W3CDTF">2009-08-24T20:26:10Z</dcterms:created>
  <dcterms:modified xsi:type="dcterms:W3CDTF">2024-03-21T21:51:20Z</dcterms:modified>
</cp:coreProperties>
</file>